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6"/>
  </p:notesMasterIdLst>
  <p:handoutMasterIdLst>
    <p:handoutMasterId r:id="rId107"/>
  </p:handoutMasterIdLst>
  <p:sldIdLst>
    <p:sldId id="346" r:id="rId2"/>
    <p:sldId id="860" r:id="rId3"/>
    <p:sldId id="1576" r:id="rId4"/>
    <p:sldId id="1511" r:id="rId5"/>
    <p:sldId id="1549" r:id="rId6"/>
    <p:sldId id="1290" r:id="rId7"/>
    <p:sldId id="1601" r:id="rId8"/>
    <p:sldId id="1604" r:id="rId9"/>
    <p:sldId id="1518" r:id="rId10"/>
    <p:sldId id="1606" r:id="rId11"/>
    <p:sldId id="1520" r:id="rId12"/>
    <p:sldId id="1512" r:id="rId13"/>
    <p:sldId id="1524" r:id="rId14"/>
    <p:sldId id="1525" r:id="rId15"/>
    <p:sldId id="1547" r:id="rId16"/>
    <p:sldId id="1575" r:id="rId17"/>
    <p:sldId id="763" r:id="rId18"/>
    <p:sldId id="1350" r:id="rId19"/>
    <p:sldId id="1605" r:id="rId20"/>
    <p:sldId id="1655" r:id="rId21"/>
    <p:sldId id="771" r:id="rId22"/>
    <p:sldId id="1607" r:id="rId23"/>
    <p:sldId id="1522" r:id="rId24"/>
    <p:sldId id="1362" r:id="rId25"/>
    <p:sldId id="1471" r:id="rId26"/>
    <p:sldId id="1659" r:id="rId27"/>
    <p:sldId id="1614" r:id="rId28"/>
    <p:sldId id="1474" r:id="rId29"/>
    <p:sldId id="1306" r:id="rId30"/>
    <p:sldId id="1581" r:id="rId31"/>
    <p:sldId id="448" r:id="rId32"/>
    <p:sldId id="1112" r:id="rId33"/>
    <p:sldId id="1397" r:id="rId34"/>
    <p:sldId id="1363" r:id="rId35"/>
    <p:sldId id="1298" r:id="rId36"/>
    <p:sldId id="1583" r:id="rId37"/>
    <p:sldId id="785" r:id="rId38"/>
    <p:sldId id="1658" r:id="rId39"/>
    <p:sldId id="1430" r:id="rId40"/>
    <p:sldId id="1582" r:id="rId41"/>
    <p:sldId id="1648" r:id="rId42"/>
    <p:sldId id="1542" r:id="rId43"/>
    <p:sldId id="1332" r:id="rId44"/>
    <p:sldId id="1038" r:id="rId45"/>
    <p:sldId id="1566" r:id="rId46"/>
    <p:sldId id="1570" r:id="rId47"/>
    <p:sldId id="1571" r:id="rId48"/>
    <p:sldId id="1531" r:id="rId49"/>
    <p:sldId id="1572" r:id="rId50"/>
    <p:sldId id="1573" r:id="rId51"/>
    <p:sldId id="1574" r:id="rId52"/>
    <p:sldId id="1557" r:id="rId53"/>
    <p:sldId id="1374" r:id="rId54"/>
    <p:sldId id="1351" r:id="rId55"/>
    <p:sldId id="1523" r:id="rId56"/>
    <p:sldId id="1090" r:id="rId57"/>
    <p:sldId id="760" r:id="rId58"/>
    <p:sldId id="1514" r:id="rId59"/>
    <p:sldId id="1578" r:id="rId60"/>
    <p:sldId id="864" r:id="rId61"/>
    <p:sldId id="1465" r:id="rId62"/>
    <p:sldId id="1444" r:id="rId63"/>
    <p:sldId id="1442" r:id="rId64"/>
    <p:sldId id="1608" r:id="rId65"/>
    <p:sldId id="1656" r:id="rId66"/>
    <p:sldId id="1657" r:id="rId67"/>
    <p:sldId id="683" r:id="rId68"/>
    <p:sldId id="1070" r:id="rId69"/>
    <p:sldId id="1294" r:id="rId70"/>
    <p:sldId id="1295" r:id="rId71"/>
    <p:sldId id="1603" r:id="rId72"/>
    <p:sldId id="1577" r:id="rId73"/>
    <p:sldId id="1561" r:id="rId74"/>
    <p:sldId id="755" r:id="rId75"/>
    <p:sldId id="829" r:id="rId76"/>
    <p:sldId id="828" r:id="rId77"/>
    <p:sldId id="682" r:id="rId78"/>
    <p:sldId id="1091" r:id="rId79"/>
    <p:sldId id="1436" r:id="rId80"/>
    <p:sldId id="1545" r:id="rId81"/>
    <p:sldId id="1554" r:id="rId82"/>
    <p:sldId id="1660" r:id="rId83"/>
    <p:sldId id="1661" r:id="rId84"/>
    <p:sldId id="1662" r:id="rId85"/>
    <p:sldId id="1072" r:id="rId86"/>
    <p:sldId id="841" r:id="rId87"/>
    <p:sldId id="1579" r:id="rId88"/>
    <p:sldId id="1087" r:id="rId89"/>
    <p:sldId id="843" r:id="rId90"/>
    <p:sldId id="1086" r:id="rId91"/>
    <p:sldId id="848" r:id="rId92"/>
    <p:sldId id="849" r:id="rId93"/>
    <p:sldId id="850" r:id="rId94"/>
    <p:sldId id="853" r:id="rId95"/>
    <p:sldId id="854" r:id="rId96"/>
    <p:sldId id="856" r:id="rId97"/>
    <p:sldId id="857" r:id="rId98"/>
    <p:sldId id="858" r:id="rId99"/>
    <p:sldId id="859" r:id="rId100"/>
    <p:sldId id="862" r:id="rId101"/>
    <p:sldId id="863" r:id="rId102"/>
    <p:sldId id="1580" r:id="rId103"/>
    <p:sldId id="709" r:id="rId104"/>
    <p:sldId id="98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2"/>
    <p:restoredTop sz="87746"/>
  </p:normalViewPr>
  <p:slideViewPr>
    <p:cSldViewPr snapToGrid="0" snapToObjects="1">
      <p:cViewPr varScale="1">
        <p:scale>
          <a:sx n="145" d="100"/>
          <a:sy n="145" d="100"/>
        </p:scale>
        <p:origin x="184" y="272"/>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8/3/20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dirty="0"/>
          </a:p>
        </p:txBody>
      </p:sp>
    </p:spTree>
    <p:extLst>
      <p:ext uri="{BB962C8B-B14F-4D97-AF65-F5344CB8AC3E}">
        <p14:creationId xmlns:p14="http://schemas.microsoft.com/office/powerpoint/2010/main" val="397531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98279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dirty="0"/>
          </a:p>
        </p:txBody>
      </p:sp>
    </p:spTree>
    <p:extLst>
      <p:ext uri="{BB962C8B-B14F-4D97-AF65-F5344CB8AC3E}">
        <p14:creationId xmlns:p14="http://schemas.microsoft.com/office/powerpoint/2010/main" val="341230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additional slides section for pitch angle table slide option </a:t>
            </a:r>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dirty="0"/>
          </a:p>
        </p:txBody>
      </p:sp>
    </p:spTree>
    <p:extLst>
      <p:ext uri="{BB962C8B-B14F-4D97-AF65-F5344CB8AC3E}">
        <p14:creationId xmlns:p14="http://schemas.microsoft.com/office/powerpoint/2010/main" val="278598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1/3</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2/3</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3/3</a:t>
            </a: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dirty="0"/>
          </a:p>
        </p:txBody>
      </p:sp>
    </p:spTree>
    <p:extLst>
      <p:ext uri="{BB962C8B-B14F-4D97-AF65-F5344CB8AC3E}">
        <p14:creationId xmlns:p14="http://schemas.microsoft.com/office/powerpoint/2010/main" val="19072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52</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53</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58</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61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64</a:t>
            </a:fld>
            <a:endParaRPr lang="en-US" dirty="0"/>
          </a:p>
        </p:txBody>
      </p:sp>
    </p:spTree>
    <p:extLst>
      <p:ext uri="{BB962C8B-B14F-4D97-AF65-F5344CB8AC3E}">
        <p14:creationId xmlns:p14="http://schemas.microsoft.com/office/powerpoint/2010/main" val="2883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framework can also work for thought leadership angles – see following slide. </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1129087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94277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68</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72</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76</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77</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80</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81</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AS/GM</a:t>
            </a:r>
          </a:p>
        </p:txBody>
      </p:sp>
      <p:sp>
        <p:nvSpPr>
          <p:cNvPr id="4" name="Slide Number Placeholder 3"/>
          <p:cNvSpPr>
            <a:spLocks noGrp="1"/>
          </p:cNvSpPr>
          <p:nvPr>
            <p:ph type="sldNum" sz="quarter" idx="5"/>
          </p:nvPr>
        </p:nvSpPr>
        <p:spPr/>
        <p:txBody>
          <a:bodyPr/>
          <a:lstStyle/>
          <a:p>
            <a:fld id="{0E53D91B-D0F9-814D-A6B6-CA316CF4A9CE}" type="slidenum">
              <a:rPr lang="en-US" smtClean="0"/>
              <a:t>82</a:t>
            </a:fld>
            <a:endParaRPr lang="en-US" dirty="0"/>
          </a:p>
        </p:txBody>
      </p:sp>
    </p:spTree>
    <p:extLst>
      <p:ext uri="{BB962C8B-B14F-4D97-AF65-F5344CB8AC3E}">
        <p14:creationId xmlns:p14="http://schemas.microsoft.com/office/powerpoint/2010/main" val="3968360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JH</a:t>
            </a:r>
          </a:p>
        </p:txBody>
      </p:sp>
      <p:sp>
        <p:nvSpPr>
          <p:cNvPr id="4" name="Slide Number Placeholder 3"/>
          <p:cNvSpPr>
            <a:spLocks noGrp="1"/>
          </p:cNvSpPr>
          <p:nvPr>
            <p:ph type="sldNum" sz="quarter" idx="5"/>
          </p:nvPr>
        </p:nvSpPr>
        <p:spPr/>
        <p:txBody>
          <a:bodyPr/>
          <a:lstStyle/>
          <a:p>
            <a:fld id="{0E53D91B-D0F9-814D-A6B6-CA316CF4A9CE}" type="slidenum">
              <a:rPr lang="en-US" smtClean="0"/>
              <a:t>83</a:t>
            </a:fld>
            <a:endParaRPr lang="en-US" dirty="0"/>
          </a:p>
        </p:txBody>
      </p:sp>
    </p:spTree>
    <p:extLst>
      <p:ext uri="{BB962C8B-B14F-4D97-AF65-F5344CB8AC3E}">
        <p14:creationId xmlns:p14="http://schemas.microsoft.com/office/powerpoint/2010/main" val="2872759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p>
        </p:txBody>
      </p:sp>
      <p:sp>
        <p:nvSpPr>
          <p:cNvPr id="4" name="Slide Number Placeholder 3"/>
          <p:cNvSpPr>
            <a:spLocks noGrp="1"/>
          </p:cNvSpPr>
          <p:nvPr>
            <p:ph type="sldNum" sz="quarter" idx="5"/>
          </p:nvPr>
        </p:nvSpPr>
        <p:spPr/>
        <p:txBody>
          <a:bodyPr/>
          <a:lstStyle/>
          <a:p>
            <a:fld id="{0E53D91B-D0F9-814D-A6B6-CA316CF4A9CE}" type="slidenum">
              <a:rPr lang="en-US" smtClean="0"/>
              <a:t>84</a:t>
            </a:fld>
            <a:endParaRPr lang="en-US" dirty="0"/>
          </a:p>
        </p:txBody>
      </p:sp>
    </p:spTree>
    <p:extLst>
      <p:ext uri="{BB962C8B-B14F-4D97-AF65-F5344CB8AC3E}">
        <p14:creationId xmlns:p14="http://schemas.microsoft.com/office/powerpoint/2010/main" val="3466148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85</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9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87</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101</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102</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103</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104</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8/3/20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8/3/20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8/3/20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8/3/20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tiff"/><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104.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8.tiff"/><Relationship Id="rId17"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38.sv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7.svg"/><Relationship Id="rId9" Type="http://schemas.openxmlformats.org/officeDocument/2006/relationships/image" Target="../media/image25.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tiff"/><Relationship Id="rId2" Type="http://schemas.openxmlformats.org/officeDocument/2006/relationships/notesSlide" Target="../notesSlides/notesSlide37.xml"/><Relationship Id="rId16" Type="http://schemas.openxmlformats.org/officeDocument/2006/relationships/image" Target="../media/image65.tiff"/><Relationship Id="rId20" Type="http://schemas.openxmlformats.org/officeDocument/2006/relationships/image" Target="../media/image68.tiff"/><Relationship Id="rId1" Type="http://schemas.openxmlformats.org/officeDocument/2006/relationships/slideLayout" Target="../slideLayouts/slideLayout19.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4.tiff"/><Relationship Id="rId10" Type="http://schemas.openxmlformats.org/officeDocument/2006/relationships/image" Target="../media/image59.png"/><Relationship Id="rId19" Type="http://schemas.openxmlformats.org/officeDocument/2006/relationships/image" Target="../media/image67.tiff"/><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6.sv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71.emf"/><Relationship Id="rId4" Type="http://schemas.openxmlformats.org/officeDocument/2006/relationships/image" Target="../media/image70.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83.tiff"/><Relationship Id="rId4" Type="http://schemas.openxmlformats.org/officeDocument/2006/relationships/image" Target="../media/image82.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tiff"/><Relationship Id="rId12" Type="http://schemas.openxmlformats.org/officeDocument/2006/relationships/image" Target="../media/image94.tiff"/><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93.tiff"/><Relationship Id="rId5" Type="http://schemas.openxmlformats.org/officeDocument/2006/relationships/image" Target="../media/image26.png"/><Relationship Id="rId15" Type="http://schemas.openxmlformats.org/officeDocument/2006/relationships/image" Target="../media/image29.png"/><Relationship Id="rId10"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92.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jpeg"/></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08.tiff"/><Relationship Id="rId5" Type="http://schemas.openxmlformats.org/officeDocument/2006/relationships/image" Target="../media/image107.tiff"/><Relationship Id="rId10" Type="http://schemas.openxmlformats.org/officeDocument/2006/relationships/image" Target="../media/image112.tiff"/><Relationship Id="rId4" Type="http://schemas.openxmlformats.org/officeDocument/2006/relationships/image" Target="../media/image106.png"/><Relationship Id="rId9" Type="http://schemas.openxmlformats.org/officeDocument/2006/relationships/image" Target="../media/image111.tiff"/></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119"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a:blip r:embed="rId8"/>
          <a:srcRect/>
          <a:stretch/>
        </p:blipFill>
        <p:spPr>
          <a:xfrm>
            <a:off x="6250807" y="2491710"/>
            <a:ext cx="2098683" cy="76674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18306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4"/>
          <a:srcRect/>
          <a:stretch/>
        </p:blipFill>
        <p:spPr>
          <a:xfrm>
            <a:off x="9257083" y="2713441"/>
            <a:ext cx="2038884" cy="302360"/>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38553"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4" name="Picture 13" descr="A close up of a logo&#10;&#10;Description automatically generated">
            <a:extLst>
              <a:ext uri="{FF2B5EF4-FFF2-40B4-BE49-F238E27FC236}">
                <a16:creationId xmlns:a16="http://schemas.microsoft.com/office/drawing/2014/main" id="{54AD9345-AF2C-3047-A4D3-DE16629EF995}"/>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778770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100</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103</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104</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19</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face,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20</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88E95FA2-4348-7F4A-A19B-378C48FA32F0}"/>
              </a:ext>
            </a:extLst>
          </p:cNvPr>
          <p:cNvSpPr>
            <a:spLocks noGrp="1"/>
          </p:cNvSpPr>
          <p:nvPr>
            <p:ph type="title"/>
          </p:nvPr>
        </p:nvSpPr>
        <p:spPr>
          <a:xfrm>
            <a:off x="533399" y="400848"/>
            <a:ext cx="10116016" cy="1131782"/>
          </a:xfrm>
        </p:spPr>
        <p:txBody>
          <a:bodyPr/>
          <a:lstStyle/>
          <a:p>
            <a:r>
              <a:rPr lang="en-US" dirty="0"/>
              <a:t>FROM WIRELESS TO FINTECH TO FOOD INNOVATION,</a:t>
            </a:r>
            <a:br>
              <a:rPr lang="en-US" dirty="0"/>
            </a:br>
            <a:r>
              <a:rPr lang="en-US" dirty="0"/>
              <a:t>WE HELP BUSINESSES WITH TECH AND DATA AT THEIR CORE</a:t>
            </a:r>
          </a:p>
        </p:txBody>
      </p:sp>
      <p:pic>
        <p:nvPicPr>
          <p:cNvPr id="51" name="Graphic 50">
            <a:extLst>
              <a:ext uri="{FF2B5EF4-FFF2-40B4-BE49-F238E27FC236}">
                <a16:creationId xmlns:a16="http://schemas.microsoft.com/office/drawing/2014/main" id="{07FC72B0-095C-C14C-AE04-C21416CF3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52" name="Graphic 51">
            <a:extLst>
              <a:ext uri="{FF2B5EF4-FFF2-40B4-BE49-F238E27FC236}">
                <a16:creationId xmlns:a16="http://schemas.microsoft.com/office/drawing/2014/main" id="{DB965861-71CF-3142-8C9E-3B35BEA978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pic>
        <p:nvPicPr>
          <p:cNvPr id="53" name="Picture 52">
            <a:extLst>
              <a:ext uri="{FF2B5EF4-FFF2-40B4-BE49-F238E27FC236}">
                <a16:creationId xmlns:a16="http://schemas.microsoft.com/office/drawing/2014/main" id="{EFEE2ABC-18C1-1846-BDD1-261E16901F3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55" name="Picture 54">
            <a:extLst>
              <a:ext uri="{FF2B5EF4-FFF2-40B4-BE49-F238E27FC236}">
                <a16:creationId xmlns:a16="http://schemas.microsoft.com/office/drawing/2014/main" id="{DE294B56-11DA-5D4D-8524-E36EBA19236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56" name="Picture 55">
            <a:extLst>
              <a:ext uri="{FF2B5EF4-FFF2-40B4-BE49-F238E27FC236}">
                <a16:creationId xmlns:a16="http://schemas.microsoft.com/office/drawing/2014/main" id="{7B139F41-AE6A-A54E-88E5-FEDC91C96D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57" name="Group 56">
            <a:extLst>
              <a:ext uri="{FF2B5EF4-FFF2-40B4-BE49-F238E27FC236}">
                <a16:creationId xmlns:a16="http://schemas.microsoft.com/office/drawing/2014/main" id="{7618E80F-3487-1F43-947E-093A3F93683E}"/>
              </a:ext>
            </a:extLst>
          </p:cNvPr>
          <p:cNvGrpSpPr/>
          <p:nvPr/>
        </p:nvGrpSpPr>
        <p:grpSpPr>
          <a:xfrm>
            <a:off x="3183062" y="3871719"/>
            <a:ext cx="2487023" cy="365870"/>
            <a:chOff x="885437" y="497168"/>
            <a:chExt cx="3086488" cy="495209"/>
          </a:xfrm>
        </p:grpSpPr>
        <p:pic>
          <p:nvPicPr>
            <p:cNvPr id="58" name="Picture 57">
              <a:extLst>
                <a:ext uri="{FF2B5EF4-FFF2-40B4-BE49-F238E27FC236}">
                  <a16:creationId xmlns:a16="http://schemas.microsoft.com/office/drawing/2014/main" id="{1DA1C2B2-4DC7-A048-8221-4936FF90CA6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59" name="Picture 58">
              <a:extLst>
                <a:ext uri="{FF2B5EF4-FFF2-40B4-BE49-F238E27FC236}">
                  <a16:creationId xmlns:a16="http://schemas.microsoft.com/office/drawing/2014/main" id="{F357382B-4A9D-874F-9CA6-A4E237327BC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60" name="Picture 59">
            <a:extLst>
              <a:ext uri="{FF2B5EF4-FFF2-40B4-BE49-F238E27FC236}">
                <a16:creationId xmlns:a16="http://schemas.microsoft.com/office/drawing/2014/main" id="{0E04FABC-9469-7D48-86F9-2E0D2DB6FAE0}"/>
              </a:ext>
            </a:extLst>
          </p:cNvPr>
          <p:cNvPicPr>
            <a:picLocks noChangeAspect="1"/>
          </p:cNvPicPr>
          <p:nvPr/>
        </p:nvPicPr>
        <p:blipFill>
          <a:blip r:embed="rId12"/>
          <a:stretch>
            <a:fillRect/>
          </a:stretch>
        </p:blipFill>
        <p:spPr>
          <a:xfrm>
            <a:off x="816697" y="3803807"/>
            <a:ext cx="1464530" cy="488176"/>
          </a:xfrm>
          <a:prstGeom prst="rect">
            <a:avLst/>
          </a:prstGeom>
        </p:spPr>
      </p:pic>
      <p:pic>
        <p:nvPicPr>
          <p:cNvPr id="62" name="Picture 61">
            <a:extLst>
              <a:ext uri="{FF2B5EF4-FFF2-40B4-BE49-F238E27FC236}">
                <a16:creationId xmlns:a16="http://schemas.microsoft.com/office/drawing/2014/main" id="{F7722A69-6A98-BF4D-A648-C620C986BA2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63" name="Picture 62" descr="A picture containing food&#10;&#10;Description automatically generated">
            <a:extLst>
              <a:ext uri="{FF2B5EF4-FFF2-40B4-BE49-F238E27FC236}">
                <a16:creationId xmlns:a16="http://schemas.microsoft.com/office/drawing/2014/main" id="{2E5C0120-D592-0D42-BDDC-4CC65BBBCBC4}"/>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64" name="Picture 63" descr="A close up of a logo&#10;&#10;Description automatically generated">
            <a:extLst>
              <a:ext uri="{FF2B5EF4-FFF2-40B4-BE49-F238E27FC236}">
                <a16:creationId xmlns:a16="http://schemas.microsoft.com/office/drawing/2014/main" id="{5935870A-2812-AD4C-920C-FD4F93982C87}"/>
              </a:ext>
            </a:extLst>
          </p:cNvPr>
          <p:cNvPicPr>
            <a:picLocks noChangeAspect="1"/>
          </p:cNvPicPr>
          <p:nvPr/>
        </p:nvPicPr>
        <p:blipFill rotWithShape="1">
          <a:blip r:embed="rId15"/>
          <a:srcRect l="15727" t="18731" r="14409" b="18731"/>
          <a:stretch/>
        </p:blipFill>
        <p:spPr>
          <a:xfrm>
            <a:off x="7011281" y="3758812"/>
            <a:ext cx="737182" cy="509095"/>
          </a:xfrm>
          <a:prstGeom prst="rect">
            <a:avLst/>
          </a:prstGeom>
        </p:spPr>
      </p:pic>
      <p:pic>
        <p:nvPicPr>
          <p:cNvPr id="21" name="Picture 20">
            <a:extLst>
              <a:ext uri="{FF2B5EF4-FFF2-40B4-BE49-F238E27FC236}">
                <a16:creationId xmlns:a16="http://schemas.microsoft.com/office/drawing/2014/main" id="{EF9A66B1-E8FF-3D4E-ACC5-EF8D1382933C}"/>
              </a:ext>
            </a:extLst>
          </p:cNvPr>
          <p:cNvPicPr>
            <a:picLocks noChangeAspect="1"/>
          </p:cNvPicPr>
          <p:nvPr/>
        </p:nvPicPr>
        <p:blipFill>
          <a:blip r:embed="rId16"/>
          <a:srcRect/>
          <a:stretch/>
        </p:blipFill>
        <p:spPr>
          <a:xfrm>
            <a:off x="6250807" y="2491710"/>
            <a:ext cx="2098683" cy="766742"/>
          </a:xfrm>
          <a:prstGeom prst="rect">
            <a:avLst/>
          </a:prstGeom>
        </p:spPr>
      </p:pic>
      <p:pic>
        <p:nvPicPr>
          <p:cNvPr id="22" name="Picture 21">
            <a:extLst>
              <a:ext uri="{FF2B5EF4-FFF2-40B4-BE49-F238E27FC236}">
                <a16:creationId xmlns:a16="http://schemas.microsoft.com/office/drawing/2014/main" id="{B43CC55C-11E2-2744-B842-6892C8519FD4}"/>
              </a:ext>
            </a:extLst>
          </p:cNvPr>
          <p:cNvPicPr>
            <a:picLocks noChangeAspect="1"/>
          </p:cNvPicPr>
          <p:nvPr/>
        </p:nvPicPr>
        <p:blipFill>
          <a:blip r:embed="rId17"/>
          <a:srcRect/>
          <a:stretch/>
        </p:blipFill>
        <p:spPr>
          <a:xfrm>
            <a:off x="9257083" y="2713441"/>
            <a:ext cx="2038884" cy="302360"/>
          </a:xfrm>
          <a:prstGeom prst="rect">
            <a:avLst/>
          </a:prstGeom>
        </p:spPr>
      </p:pic>
    </p:spTree>
    <p:extLst>
      <p:ext uri="{BB962C8B-B14F-4D97-AF65-F5344CB8AC3E}">
        <p14:creationId xmlns:p14="http://schemas.microsoft.com/office/powerpoint/2010/main" val="217096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21</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[Fill in]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9317183"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Brand thesis </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MARKET DIFFERENTATION  </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42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62FF7E-93EF-9747-AABA-634B329B8757}"/>
              </a:ext>
            </a:extLst>
          </p:cNvPr>
          <p:cNvPicPr>
            <a:picLocks noChangeAspect="1"/>
          </p:cNvPicPr>
          <p:nvPr/>
        </p:nvPicPr>
        <p:blipFill rotWithShape="1">
          <a:blip r:embed="rId2"/>
          <a:srcRect l="12136" r="7864"/>
          <a:stretch/>
        </p:blipFill>
        <p:spPr>
          <a:xfrm>
            <a:off x="3962401" y="-2"/>
            <a:ext cx="8229600" cy="6857991"/>
          </a:xfrm>
          <a:prstGeom prst="rect">
            <a:avLst/>
          </a:prstGeom>
        </p:spPr>
      </p:pic>
      <p:sp>
        <p:nvSpPr>
          <p:cNvPr id="6" name="Rectangle 5">
            <a:extLst>
              <a:ext uri="{FF2B5EF4-FFF2-40B4-BE49-F238E27FC236}">
                <a16:creationId xmlns:a16="http://schemas.microsoft.com/office/drawing/2014/main" id="{2D23A072-8343-8843-AD74-BFAB965238E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1F57874-0EA6-FD49-B9E1-D134B8C87DB7}"/>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9E25D0-EC67-274D-B210-CFAFA7CAE70F}"/>
              </a:ext>
            </a:extLst>
          </p:cNvPr>
          <p:cNvSpPr>
            <a:spLocks noGrp="1"/>
          </p:cNvSpPr>
          <p:nvPr>
            <p:ph type="body" sz="quarter" idx="10"/>
          </p:nvPr>
        </p:nvSpPr>
        <p:spPr>
          <a:xfrm>
            <a:off x="533400" y="2656936"/>
            <a:ext cx="5150708" cy="3271699"/>
          </a:xfrm>
        </p:spPr>
        <p:txBody>
          <a:bodyPr/>
          <a:lstStyle/>
          <a:p>
            <a:pPr marL="251460" indent="-251460">
              <a:buFont typeface="+mj-lt"/>
              <a:buAutoNum type="arabicPeriod"/>
            </a:pPr>
            <a:r>
              <a:rPr lang="en-US" sz="1600" dirty="0"/>
              <a:t>[X]</a:t>
            </a:r>
          </a:p>
          <a:p>
            <a:pPr marL="251460" indent="-251460">
              <a:buFont typeface="+mj-lt"/>
              <a:buAutoNum type="arabicPeriod"/>
            </a:pPr>
            <a:r>
              <a:rPr lang="en-US" sz="1600" dirty="0"/>
              <a:t>[Y]</a:t>
            </a:r>
          </a:p>
          <a:p>
            <a:pPr marL="251460" indent="-251460">
              <a:buFont typeface="+mj-lt"/>
              <a:buAutoNum type="arabicPeriod"/>
            </a:pPr>
            <a:r>
              <a:rPr lang="en-US" sz="1600" dirty="0"/>
              <a:t>[Z]</a:t>
            </a:r>
            <a:endParaRPr lang="en-US" sz="1600" i="1" dirty="0"/>
          </a:p>
          <a:p>
            <a:r>
              <a:rPr lang="en-US" sz="1400" i="1" dirty="0"/>
              <a:t>These program objectives are based on our initial knowledge of your business and marketing goals. We will work with your team to finesse, refine, and set clear program KPIs. </a:t>
            </a:r>
          </a:p>
        </p:txBody>
      </p:sp>
      <p:sp>
        <p:nvSpPr>
          <p:cNvPr id="4" name="Title 3">
            <a:extLst>
              <a:ext uri="{FF2B5EF4-FFF2-40B4-BE49-F238E27FC236}">
                <a16:creationId xmlns:a16="http://schemas.microsoft.com/office/drawing/2014/main" id="{DA02885D-0B07-394D-BE37-758B7262812C}"/>
              </a:ext>
            </a:extLst>
          </p:cNvPr>
          <p:cNvSpPr>
            <a:spLocks noGrp="1"/>
          </p:cNvSpPr>
          <p:nvPr>
            <p:ph type="title"/>
          </p:nvPr>
        </p:nvSpPr>
        <p:spPr/>
        <p:txBody>
          <a:bodyPr/>
          <a:lstStyle/>
          <a:p>
            <a:r>
              <a:rPr lang="en-US" dirty="0"/>
              <a:t>Program </a:t>
            </a:r>
            <a:br>
              <a:rPr lang="en-US" dirty="0"/>
            </a:br>
            <a:r>
              <a:rPr lang="en-US" dirty="0"/>
              <a:t>objectives</a:t>
            </a:r>
          </a:p>
        </p:txBody>
      </p:sp>
      <p:sp>
        <p:nvSpPr>
          <p:cNvPr id="2" name="Rectangle 1">
            <a:extLst>
              <a:ext uri="{FF2B5EF4-FFF2-40B4-BE49-F238E27FC236}">
                <a16:creationId xmlns:a16="http://schemas.microsoft.com/office/drawing/2014/main" id="{DDE5E963-8D6C-9A44-80C0-448EAA2B2ACB}"/>
              </a:ext>
            </a:extLst>
          </p:cNvPr>
          <p:cNvSpPr/>
          <p:nvPr/>
        </p:nvSpPr>
        <p:spPr>
          <a:xfrm>
            <a:off x="8052619" y="4896465"/>
            <a:ext cx="3657600" cy="1491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an image that best represents the prospect</a:t>
            </a:r>
          </a:p>
        </p:txBody>
      </p:sp>
    </p:spTree>
    <p:extLst>
      <p:ext uri="{BB962C8B-B14F-4D97-AF65-F5344CB8AC3E}">
        <p14:creationId xmlns:p14="http://schemas.microsoft.com/office/powerpoint/2010/main" val="388052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dirty="0"/>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399" y="1752601"/>
            <a:ext cx="8510240" cy="4305299"/>
          </a:xfrm>
        </p:spPr>
        <p:txBody>
          <a:bodyPr/>
          <a:lstStyle/>
          <a:p>
            <a:pPr>
              <a:spcBef>
                <a:spcPts val="0"/>
              </a:spcBef>
            </a:pPr>
            <a:r>
              <a:rPr lang="en-US" sz="1600" dirty="0"/>
              <a:t>INK creates campaigns designed to provide a steady stream of communications results. Scope is billed at </a:t>
            </a:r>
            <a:br>
              <a:rPr lang="en-US" sz="1600" dirty="0"/>
            </a:br>
            <a:r>
              <a:rPr lang="en-US" sz="1600" dirty="0"/>
              <a:t>our flat rate of $200/hour.</a:t>
            </a:r>
          </a:p>
          <a:p>
            <a:pPr>
              <a:spcBef>
                <a:spcPts val="0"/>
              </a:spcBef>
            </a:pPr>
            <a:endParaRPr lang="en-US" sz="1600" dirty="0"/>
          </a:p>
          <a:p>
            <a:pPr>
              <a:spcBef>
                <a:spcPts val="0"/>
              </a:spcBef>
            </a:pPr>
            <a:r>
              <a:rPr lang="en-US" sz="1600" dirty="0"/>
              <a:t>INK charges a standard $500/mo. tools fee to all our clients. This flat-rate fee gives your program, which we manage on your behalf, access to the more than $100K worth of communications software INK subscribes to annually – app. 20 different software tools (including Cision/Trendkite, Brandwatch, SproutSocial, ARchitect, ITDatabase, SWMS, TV Eyes, BuzzSumo, Getty Photo, Profnet, Promo, Qualtrics, Meltwater, Moz, MarketMuse, and a host of publication subscriptions) to manage, measure, and analyze all facets of your communications program. This fee also covers access to your customized Planning &amp; Analysis dashboard which will be set up after we’ve agreed on objectives and KPIs for the program.  </a:t>
            </a:r>
          </a:p>
          <a:p>
            <a:pPr>
              <a:spcBef>
                <a:spcPts val="0"/>
              </a:spcBef>
            </a:pPr>
            <a:endParaRPr lang="en-US" sz="1600" dirty="0"/>
          </a:p>
          <a:p>
            <a:pPr>
              <a:spcBef>
                <a:spcPts val="0"/>
              </a:spcBef>
            </a:pPr>
            <a:r>
              <a:rPr lang="en-US" sz="1600" dirty="0"/>
              <a:t>With new clients and projects, we require a deposit of 50% of the first month’s budget up front. </a:t>
            </a:r>
            <a:br>
              <a:rPr lang="en-US" sz="1600" dirty="0"/>
            </a:br>
            <a:r>
              <a:rPr lang="en-US" sz="1600" dirty="0"/>
              <a:t>We’ll apply that to your first month’s invoice and send it, and future monthly invoices, at the first of the month for the previous month’s work, payable within 30 days. Our invoices are detailed accounts of how </a:t>
            </a:r>
            <a:br>
              <a:rPr lang="en-US" sz="1600" dirty="0"/>
            </a:br>
            <a:r>
              <a:rPr lang="en-US" sz="1600" dirty="0"/>
              <a:t>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a:xfrm>
            <a:off x="518617" y="375337"/>
            <a:ext cx="11191164" cy="849525"/>
          </a:xfrm>
        </p:spPr>
        <p:txBody>
          <a:bodyPr/>
          <a:lstStyle/>
          <a:p>
            <a:r>
              <a:rPr lang="en-US" dirty="0"/>
              <a:t>Our pricing  </a:t>
            </a:r>
            <a:br>
              <a:rPr lang="en-US" dirty="0"/>
            </a:br>
            <a:r>
              <a:rPr lang="en-US" dirty="0"/>
              <a:t>How we bill</a:t>
            </a:r>
          </a:p>
        </p:txBody>
      </p:sp>
    </p:spTree>
    <p:extLst>
      <p:ext uri="{BB962C8B-B14F-4D97-AF65-F5344CB8AC3E}">
        <p14:creationId xmlns:p14="http://schemas.microsoft.com/office/powerpoint/2010/main" val="136577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B6AF9D-0DE1-D84D-BCAE-53CF255A4BD8}"/>
              </a:ext>
            </a:extLst>
          </p:cNvPr>
          <p:cNvSpPr>
            <a:spLocks noGrp="1"/>
          </p:cNvSpPr>
          <p:nvPr>
            <p:ph type="body" idx="1"/>
          </p:nvPr>
        </p:nvSpPr>
        <p:spPr/>
        <p:txBody>
          <a:bodyPr/>
          <a:lstStyle/>
          <a:p>
            <a:r>
              <a:rPr lang="en-US" dirty="0"/>
              <a:t>$50,000</a:t>
            </a:r>
          </a:p>
        </p:txBody>
      </p:sp>
      <p:sp>
        <p:nvSpPr>
          <p:cNvPr id="9" name="Text Placeholder 8">
            <a:extLst>
              <a:ext uri="{FF2B5EF4-FFF2-40B4-BE49-F238E27FC236}">
                <a16:creationId xmlns:a16="http://schemas.microsoft.com/office/drawing/2014/main" id="{BCA1C703-B47D-2440-B953-E82214DDB8EC}"/>
              </a:ext>
            </a:extLst>
          </p:cNvPr>
          <p:cNvSpPr>
            <a:spLocks noGrp="1"/>
          </p:cNvSpPr>
          <p:nvPr>
            <p:ph type="body" sz="quarter" idx="3"/>
          </p:nvPr>
        </p:nvSpPr>
        <p:spPr/>
        <p:txBody>
          <a:bodyPr/>
          <a:lstStyle/>
          <a:p>
            <a:r>
              <a:rPr lang="en-US" dirty="0"/>
              <a:t>$75,000</a:t>
            </a:r>
          </a:p>
        </p:txBody>
      </p:sp>
      <p:sp>
        <p:nvSpPr>
          <p:cNvPr id="3" name="Content Placeholder 2">
            <a:extLst>
              <a:ext uri="{FF2B5EF4-FFF2-40B4-BE49-F238E27FC236}">
                <a16:creationId xmlns:a16="http://schemas.microsoft.com/office/drawing/2014/main" id="{DBB63AE9-65AA-7E46-B8F3-0DDB5AD261BA}"/>
              </a:ext>
            </a:extLst>
          </p:cNvPr>
          <p:cNvSpPr>
            <a:spLocks noGrp="1"/>
          </p:cNvSpPr>
          <p:nvPr>
            <p:ph sz="quarter" idx="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Monthly reporting</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r>
              <a:rPr lang="en-US" sz="1400" dirty="0"/>
              <a:t>  </a:t>
            </a:r>
          </a:p>
          <a:p>
            <a:pPr>
              <a:lnSpc>
                <a:spcPct val="100000"/>
              </a:lnSpc>
              <a:spcBef>
                <a:spcPts val="0"/>
              </a:spcBef>
            </a:pPr>
            <a:r>
              <a:rPr lang="en-US" sz="1400" b="1" dirty="0"/>
              <a:t>Media Relations</a:t>
            </a:r>
          </a:p>
          <a:p>
            <a:pPr marL="194310" indent="-194310">
              <a:lnSpc>
                <a:spcPct val="100000"/>
              </a:lnSpc>
              <a:spcBef>
                <a:spcPts val="0"/>
              </a:spcBef>
              <a:buFont typeface="Arial" panose="020B0604020202020204" pitchFamily="34" charset="0"/>
              <a:buChar char="•"/>
            </a:pPr>
            <a:r>
              <a:rPr lang="en-US" sz="1400" dirty="0"/>
              <a:t>Company announcements (product or roadmap) (4)</a:t>
            </a:r>
          </a:p>
          <a:p>
            <a:pPr marL="194310" indent="-194310">
              <a:lnSpc>
                <a:spcPct val="100000"/>
              </a:lnSpc>
              <a:spcBef>
                <a:spcPts val="0"/>
              </a:spcBef>
              <a:buFont typeface="Arial" panose="020B0604020202020204" pitchFamily="34" charset="0"/>
              <a:buChar char="•"/>
            </a:pPr>
            <a:r>
              <a:rPr lang="en-US" sz="1400" dirty="0"/>
              <a:t>Customer campaigns (case studies) (2)</a:t>
            </a:r>
          </a:p>
          <a:p>
            <a:pPr marL="194310" indent="-194310">
              <a:lnSpc>
                <a:spcPct val="100000"/>
              </a:lnSpc>
              <a:spcBef>
                <a:spcPts val="0"/>
              </a:spcBef>
              <a:buFont typeface="Arial" panose="020B0604020202020204" pitchFamily="34" charset="0"/>
              <a:buChar char="•"/>
            </a:pPr>
            <a:r>
              <a:rPr lang="en-US" sz="1400" dirty="0"/>
              <a:t>Proactive pitch campaign (6)</a:t>
            </a:r>
          </a:p>
          <a:p>
            <a:pPr marL="194310" indent="-194310">
              <a:lnSpc>
                <a:spcPct val="100000"/>
              </a:lnSpc>
              <a:spcBef>
                <a:spcPts val="0"/>
              </a:spcBef>
              <a:buFont typeface="Arial" panose="020B0604020202020204" pitchFamily="34" charset="0"/>
              <a:buChar char="•"/>
            </a:pPr>
            <a:r>
              <a:rPr lang="en-US" sz="1400" dirty="0"/>
              <a:t>Rapid response pitching campaign (6)</a:t>
            </a:r>
            <a:br>
              <a:rPr lang="en-US" sz="1400" dirty="0"/>
            </a:br>
            <a:r>
              <a:rPr lang="en-US" sz="1400" dirty="0"/>
              <a:t>   </a:t>
            </a:r>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(2)</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marL="192024" indent="-192024">
              <a:lnSpc>
                <a:spcPct val="100000"/>
              </a:lnSpc>
              <a:spcBef>
                <a:spcPts val="0"/>
              </a:spcBef>
              <a:buFont typeface="Arial" panose="020B0604020202020204" pitchFamily="34" charset="0"/>
              <a:buChar char="•"/>
            </a:pPr>
            <a:r>
              <a:rPr lang="en-US" sz="1400" dirty="0"/>
              <a:t>Speaking opp calendar management and submission review</a:t>
            </a:r>
          </a:p>
          <a:p>
            <a:pPr>
              <a:lnSpc>
                <a:spcPct val="100000"/>
              </a:lnSpc>
              <a:spcBef>
                <a:spcPts val="0"/>
              </a:spcBef>
            </a:pPr>
            <a:endParaRPr lang="en-US" sz="1400" dirty="0">
              <a:highlight>
                <a:srgbClr val="FFFF00"/>
              </a:highlight>
            </a:endParaRPr>
          </a:p>
          <a:p>
            <a:pPr>
              <a:lnSpc>
                <a:spcPct val="100000"/>
              </a:lnSpc>
              <a:spcBef>
                <a:spcPts val="0"/>
              </a:spcBef>
            </a:pPr>
            <a:endParaRPr lang="en-US" sz="1400" dirty="0">
              <a:highlight>
                <a:srgbClr val="FFFF00"/>
              </a:highlight>
            </a:endParaRPr>
          </a:p>
        </p:txBody>
      </p:sp>
      <p:sp>
        <p:nvSpPr>
          <p:cNvPr id="5" name="Slide Number Placeholder 4">
            <a:extLst>
              <a:ext uri="{FF2B5EF4-FFF2-40B4-BE49-F238E27FC236}">
                <a16:creationId xmlns:a16="http://schemas.microsoft.com/office/drawing/2014/main" id="{D04AE230-50D8-B84E-A441-BE454515A766}"/>
              </a:ext>
            </a:extLst>
          </p:cNvPr>
          <p:cNvSpPr>
            <a:spLocks noGrp="1"/>
          </p:cNvSpPr>
          <p:nvPr>
            <p:ph type="sldNum" sz="quarter" idx="12"/>
          </p:nvPr>
        </p:nvSpPr>
        <p:spPr/>
        <p:txBody>
          <a:bodyPr/>
          <a:lstStyle/>
          <a:p>
            <a:fld id="{B15A4BD5-B51F-9048-892F-7599ACE81F82}" type="slidenum">
              <a:rPr lang="en-US" smtClean="0"/>
              <a:pPr/>
              <a:t>41</a:t>
            </a:fld>
            <a:endParaRPr lang="en-US" dirty="0"/>
          </a:p>
        </p:txBody>
      </p:sp>
      <p:sp>
        <p:nvSpPr>
          <p:cNvPr id="6" name="Footer Placeholder 5">
            <a:extLst>
              <a:ext uri="{FF2B5EF4-FFF2-40B4-BE49-F238E27FC236}">
                <a16:creationId xmlns:a16="http://schemas.microsoft.com/office/drawing/2014/main" id="{AA4BFFFE-16CB-1540-8893-0E9DA952ABD5}"/>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6DD0B3B5-39BD-644C-B89A-22E8C7A8087F}"/>
              </a:ext>
            </a:extLst>
          </p:cNvPr>
          <p:cNvSpPr>
            <a:spLocks noGrp="1"/>
          </p:cNvSpPr>
          <p:nvPr>
            <p:ph type="title"/>
          </p:nvPr>
        </p:nvSpPr>
        <p:spPr/>
        <p:txBody>
          <a:bodyPr/>
          <a:lstStyle/>
          <a:p>
            <a:r>
              <a:rPr lang="en-US" dirty="0"/>
              <a:t>Budget AND </a:t>
            </a:r>
            <a:br>
              <a:rPr lang="en-US" dirty="0"/>
            </a:br>
            <a:r>
              <a:rPr lang="en-US" dirty="0"/>
              <a:t>SOW Options</a:t>
            </a:r>
          </a:p>
        </p:txBody>
      </p:sp>
      <p:sp>
        <p:nvSpPr>
          <p:cNvPr id="4" name="Content Placeholder 3">
            <a:extLst>
              <a:ext uri="{FF2B5EF4-FFF2-40B4-BE49-F238E27FC236}">
                <a16:creationId xmlns:a16="http://schemas.microsoft.com/office/drawing/2014/main" id="{5DEB04E1-D30B-2F4E-BF44-D54E652E84CB}"/>
              </a:ext>
            </a:extLst>
          </p:cNvPr>
          <p:cNvSpPr>
            <a:spLocks noGrp="1"/>
          </p:cNvSpPr>
          <p:nvPr>
            <p:ph sz="half" idx="1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endParaRPr lang="en-US" sz="1400" dirty="0"/>
          </a:p>
          <a:p>
            <a:pPr>
              <a:lnSpc>
                <a:spcPct val="100000"/>
              </a:lnSpc>
              <a:spcBef>
                <a:spcPts val="0"/>
              </a:spcBef>
            </a:pPr>
            <a:r>
              <a:rPr lang="en-US" sz="1400" b="1" dirty="0"/>
              <a:t>Media Relations</a:t>
            </a:r>
          </a:p>
          <a:p>
            <a:pPr marL="192024" indent="-194310">
              <a:lnSpc>
                <a:spcPct val="100000"/>
              </a:lnSpc>
              <a:spcBef>
                <a:spcPts val="0"/>
              </a:spcBef>
              <a:buFont typeface="Arial" panose="020B0604020202020204" pitchFamily="34" charset="0"/>
              <a:buChar char="•"/>
            </a:pPr>
            <a:r>
              <a:rPr lang="en-US" sz="1400" dirty="0"/>
              <a:t>News-driven campaigns (press release and/or case study push) (3)</a:t>
            </a:r>
          </a:p>
          <a:p>
            <a:pPr marL="192024" indent="-194310">
              <a:lnSpc>
                <a:spcPct val="100000"/>
              </a:lnSpc>
              <a:spcBef>
                <a:spcPts val="0"/>
              </a:spcBef>
              <a:buFont typeface="Arial" panose="020B0604020202020204" pitchFamily="34" charset="0"/>
              <a:buChar char="•"/>
            </a:pPr>
            <a:r>
              <a:rPr lang="en-US" sz="1400" dirty="0"/>
              <a:t>Proactive pitch campaigns (4)</a:t>
            </a:r>
          </a:p>
          <a:p>
            <a:pPr marL="192024" indent="-194310">
              <a:lnSpc>
                <a:spcPct val="100000"/>
              </a:lnSpc>
              <a:spcBef>
                <a:spcPts val="0"/>
              </a:spcBef>
              <a:buFont typeface="Arial" panose="020B0604020202020204" pitchFamily="34" charset="0"/>
              <a:buChar char="•"/>
            </a:pPr>
            <a:r>
              <a:rPr lang="en-US" sz="1400" dirty="0"/>
              <a:t>Rapid response pitching as trends and budget allows</a:t>
            </a:r>
          </a:p>
          <a:p>
            <a:pPr marL="285750" indent="-285750">
              <a:lnSpc>
                <a:spcPct val="100000"/>
              </a:lnSpc>
              <a:spcBef>
                <a:spcPts val="0"/>
              </a:spcBef>
              <a:buFont typeface="Arial" panose="020B0604020202020204" pitchFamily="34" charset="0"/>
              <a:buChar char="•"/>
            </a:pPr>
            <a:endParaRPr lang="en-US" sz="1400" dirty="0"/>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(1)</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a:lnSpc>
                <a:spcPct val="100000"/>
              </a:lnSpc>
              <a:spcBef>
                <a:spcPts val="0"/>
              </a:spcBef>
            </a:pPr>
            <a:endParaRPr lang="en-US" sz="1400" b="1" dirty="0"/>
          </a:p>
          <a:p>
            <a:pPr>
              <a:lnSpc>
                <a:spcPct val="100000"/>
              </a:lnSpc>
            </a:pPr>
            <a:endParaRPr lang="en-US" sz="1400" dirty="0"/>
          </a:p>
          <a:p>
            <a:pPr>
              <a:lnSpc>
                <a:spcPct val="100000"/>
              </a:lnSpc>
            </a:pPr>
            <a:endParaRPr lang="en-US" sz="1400" dirty="0"/>
          </a:p>
        </p:txBody>
      </p:sp>
    </p:spTree>
    <p:extLst>
      <p:ext uri="{BB962C8B-B14F-4D97-AF65-F5344CB8AC3E}">
        <p14:creationId xmlns:p14="http://schemas.microsoft.com/office/powerpoint/2010/main" val="402657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43</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45</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46</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47</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48</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49</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50</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51</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54</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56</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61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62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490C3BF-8824-AF40-8B90-61F655ABF997}"/>
              </a:ext>
            </a:extLst>
          </p:cNvPr>
          <p:cNvSpPr/>
          <p:nvPr/>
        </p:nvSpPr>
        <p:spPr>
          <a:xfrm>
            <a:off x="7793211" y="2743918"/>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02A9C4-7761-284C-A5D2-6DD8B7A99A0D}"/>
              </a:ext>
            </a:extLst>
          </p:cNvPr>
          <p:cNvSpPr/>
          <p:nvPr/>
        </p:nvSpPr>
        <p:spPr>
          <a:xfrm>
            <a:off x="4030885" y="2781244"/>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a:xfrm>
            <a:off x="533400" y="663727"/>
            <a:ext cx="4366846" cy="1131782"/>
          </a:xfrm>
        </p:spPr>
        <p:txBody>
          <a:bodyPr/>
          <a:lstStyle/>
          <a:p>
            <a:r>
              <a:rPr lang="en-US" dirty="0"/>
              <a:t>Automated vehicles</a:t>
            </a:r>
            <a:br>
              <a:rPr lang="en-US" dirty="0"/>
            </a:br>
            <a:r>
              <a:rPr lang="en-US" dirty="0"/>
              <a:t>tech innovation story</a:t>
            </a:r>
            <a:br>
              <a:rPr lang="en-US" dirty="0"/>
            </a:br>
            <a:endParaRPr lang="en-US" dirty="0"/>
          </a:p>
        </p:txBody>
      </p:sp>
      <p:sp>
        <p:nvSpPr>
          <p:cNvPr id="20" name="Text Placeholder 19">
            <a:extLst>
              <a:ext uri="{FF2B5EF4-FFF2-40B4-BE49-F238E27FC236}">
                <a16:creationId xmlns:a16="http://schemas.microsoft.com/office/drawing/2014/main" id="{E2AF777F-12D5-0442-8EDE-E021E629CEF2}"/>
              </a:ext>
            </a:extLst>
          </p:cNvPr>
          <p:cNvSpPr>
            <a:spLocks noGrp="1"/>
          </p:cNvSpPr>
          <p:nvPr>
            <p:ph type="body" sz="quarter" idx="17"/>
          </p:nvPr>
        </p:nvSpPr>
        <p:spPr/>
        <p:txBody>
          <a:bodyPr/>
          <a:lstStyle/>
          <a:p>
            <a:r>
              <a:rPr lang="en-US" dirty="0"/>
              <a:t>The</a:t>
            </a:r>
            <a:br>
              <a:rPr lang="en-US" dirty="0"/>
            </a:br>
            <a:r>
              <a:rPr lang="en-US" dirty="0"/>
              <a:t>angle</a:t>
            </a:r>
          </a:p>
        </p:txBody>
      </p:sp>
      <p:sp>
        <p:nvSpPr>
          <p:cNvPr id="21" name="Rectangle 20">
            <a:extLst>
              <a:ext uri="{FF2B5EF4-FFF2-40B4-BE49-F238E27FC236}">
                <a16:creationId xmlns:a16="http://schemas.microsoft.com/office/drawing/2014/main" id="{DABCF9E4-640A-7E43-969D-02F7CFFFB7E7}"/>
              </a:ext>
            </a:extLst>
          </p:cNvPr>
          <p:cNvSpPr/>
          <p:nvPr/>
        </p:nvSpPr>
        <p:spPr>
          <a:xfrm>
            <a:off x="7503296" y="5358531"/>
            <a:ext cx="1756452" cy="692497"/>
          </a:xfrm>
          <a:prstGeom prst="rect">
            <a:avLst/>
          </a:prstGeom>
        </p:spPr>
        <p:txBody>
          <a:bodyPr wrap="square" lIns="0" tIns="0" rIns="0" bIns="0">
            <a:spAutoFit/>
          </a:bodyPr>
          <a:lstStyle/>
          <a:p>
            <a:r>
              <a:rPr lang="en-US" sz="900" b="1" i="1" dirty="0">
                <a:latin typeface="Brandon Grotesque" panose="020B0503020203060202" pitchFamily="34" charset="77"/>
              </a:rPr>
              <a:t>Angle: </a:t>
            </a:r>
            <a:r>
              <a:rPr lang="en-US" sz="900" i="1" dirty="0">
                <a:latin typeface="Brandon Grotesque" panose="020B0503020203060202" pitchFamily="34" charset="77"/>
              </a:rPr>
              <a:t>How testing technology cut development time for innovative trailer</a:t>
            </a:r>
          </a:p>
          <a:p>
            <a:r>
              <a:rPr lang="en-US" sz="900" b="1" i="1" dirty="0">
                <a:latin typeface="Brandon Grotesque" panose="020B0503020203060202" pitchFamily="34" charset="77"/>
              </a:rPr>
              <a:t>Pitch type: </a:t>
            </a:r>
            <a:r>
              <a:rPr lang="en-US" sz="900" i="1" dirty="0">
                <a:latin typeface="Brandon Grotesque" panose="020B0503020203060202" pitchFamily="34" charset="77"/>
              </a:rPr>
              <a:t>Proactive customer story</a:t>
            </a:r>
          </a:p>
          <a:p>
            <a:r>
              <a:rPr lang="en-US" sz="900" b="1" i="1" dirty="0">
                <a:latin typeface="Brandon Grotesque" panose="020B0503020203060202" pitchFamily="34" charset="77"/>
              </a:rPr>
              <a:t>Outlet: </a:t>
            </a:r>
            <a:r>
              <a:rPr lang="en-US" sz="900" i="1" dirty="0">
                <a:latin typeface="Brandon Grotesque" panose="020B0503020203060202" pitchFamily="34" charset="77"/>
              </a:rPr>
              <a:t>Design News (76K unique monthly views)</a:t>
            </a:r>
          </a:p>
        </p:txBody>
      </p:sp>
      <p:sp>
        <p:nvSpPr>
          <p:cNvPr id="26" name="Content Placeholder 25">
            <a:extLst>
              <a:ext uri="{FF2B5EF4-FFF2-40B4-BE49-F238E27FC236}">
                <a16:creationId xmlns:a16="http://schemas.microsoft.com/office/drawing/2014/main" id="{361CE1A7-B279-FE44-9195-B444AAB4609D}"/>
              </a:ext>
            </a:extLst>
          </p:cNvPr>
          <p:cNvSpPr>
            <a:spLocks noGrp="1"/>
          </p:cNvSpPr>
          <p:nvPr>
            <p:ph sz="quarter" idx="13"/>
          </p:nvPr>
        </p:nvSpPr>
        <p:spPr>
          <a:xfrm>
            <a:off x="533400" y="3047030"/>
            <a:ext cx="4979504" cy="3008140"/>
          </a:xfrm>
        </p:spPr>
        <p:txBody>
          <a:bodyPr/>
          <a:lstStyle/>
          <a:p>
            <a:r>
              <a:rPr lang="en-US" sz="1200" dirty="0"/>
              <a:t>Many have long- touted the benefits of autonomous vehicles’ low-touch model for consumers, and the pandemic amplified that. But as buzz around adoption grows, we overlook that a major barrier to rollout is continually testing, refining, and repairing the tech. That task is made exponentially more difficult as we live in a time where engineers often must work remotely to ensure their own safety. </a:t>
            </a:r>
          </a:p>
          <a:p>
            <a:r>
              <a:rPr lang="en-US" sz="1200" dirty="0"/>
              <a:t>Katie can speak to why the AV conversation should look less at consumer benefit and more at how a low-touch maintenance model can speed up adoption, as well as how AR tech enables that. </a:t>
            </a:r>
          </a:p>
          <a:p>
            <a:r>
              <a:rPr lang="en-US" sz="1200" b="1" dirty="0">
                <a:solidFill>
                  <a:schemeClr val="accent4"/>
                </a:solidFill>
              </a:rPr>
              <a:t>Targets:</a:t>
            </a:r>
            <a:br>
              <a:rPr lang="en-US" sz="1200" b="1" dirty="0">
                <a:solidFill>
                  <a:schemeClr val="accent4"/>
                </a:solidFill>
              </a:rPr>
            </a:br>
            <a:r>
              <a:rPr lang="en-US" sz="1200" dirty="0" err="1"/>
              <a:t>Axios</a:t>
            </a:r>
            <a:r>
              <a:rPr lang="en-US" sz="1200" dirty="0"/>
              <a:t>, Joann Muller</a:t>
            </a:r>
            <a:br>
              <a:rPr lang="en-US" sz="1200" dirty="0"/>
            </a:br>
            <a:r>
              <a:rPr lang="en-US" sz="1200" dirty="0"/>
              <a:t>TechCrunch, Kristen Korosec</a:t>
            </a:r>
            <a:br>
              <a:rPr lang="en-US" sz="1200" dirty="0"/>
            </a:br>
            <a:r>
              <a:rPr lang="en-US" sz="1200" dirty="0"/>
              <a:t>Mashable, Sasha </a:t>
            </a:r>
            <a:r>
              <a:rPr lang="en-US" sz="1200" dirty="0" err="1"/>
              <a:t>LeKach</a:t>
            </a:r>
            <a:endParaRPr lang="en-US" sz="1200" dirty="0"/>
          </a:p>
        </p:txBody>
      </p:sp>
      <p:sp>
        <p:nvSpPr>
          <p:cNvPr id="27" name="Text Placeholder 19">
            <a:extLst>
              <a:ext uri="{FF2B5EF4-FFF2-40B4-BE49-F238E27FC236}">
                <a16:creationId xmlns:a16="http://schemas.microsoft.com/office/drawing/2014/main" id="{6D0BFD79-7181-FE4B-823F-8BD9542BA617}"/>
              </a:ext>
            </a:extLst>
          </p:cNvPr>
          <p:cNvSpPr txBox="1">
            <a:spLocks/>
          </p:cNvSpPr>
          <p:nvPr/>
        </p:nvSpPr>
        <p:spPr>
          <a:xfrm>
            <a:off x="5781930" y="217734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a:t>
            </a:r>
            <a:br>
              <a:rPr lang="en-US" dirty="0"/>
            </a:br>
            <a:r>
              <a:rPr lang="en-US" dirty="0"/>
              <a:t>EXPERIENCE</a:t>
            </a:r>
          </a:p>
        </p:txBody>
      </p:sp>
      <p:cxnSp>
        <p:nvCxnSpPr>
          <p:cNvPr id="28" name="Straight Connector 27">
            <a:extLst>
              <a:ext uri="{FF2B5EF4-FFF2-40B4-BE49-F238E27FC236}">
                <a16:creationId xmlns:a16="http://schemas.microsoft.com/office/drawing/2014/main" id="{4C195E77-D218-B24F-85C6-963136046D9F}"/>
              </a:ext>
            </a:extLst>
          </p:cNvPr>
          <p:cNvCxnSpPr>
            <a:cxnSpLocks/>
          </p:cNvCxnSpPr>
          <p:nvPr/>
        </p:nvCxnSpPr>
        <p:spPr>
          <a:xfrm>
            <a:off x="578193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CE9A04-AE68-944E-A164-BE05A9F00F4B}"/>
              </a:ext>
            </a:extLst>
          </p:cNvPr>
          <p:cNvPicPr>
            <a:picLocks noChangeAspect="1"/>
          </p:cNvPicPr>
          <p:nvPr/>
        </p:nvPicPr>
        <p:blipFill>
          <a:blip r:embed="rId3"/>
          <a:srcRect/>
          <a:stretch/>
        </p:blipFill>
        <p:spPr>
          <a:xfrm>
            <a:off x="7466103" y="2177346"/>
            <a:ext cx="3243452" cy="2972436"/>
          </a:xfrm>
          <a:prstGeom prst="rect">
            <a:avLst/>
          </a:prstGeom>
        </p:spPr>
      </p:pic>
      <p:pic>
        <p:nvPicPr>
          <p:cNvPr id="15" name="Graphic 14">
            <a:extLst>
              <a:ext uri="{FF2B5EF4-FFF2-40B4-BE49-F238E27FC236}">
                <a16:creationId xmlns:a16="http://schemas.microsoft.com/office/drawing/2014/main" id="{BFE5C957-01BB-BF4C-98B1-BD270911B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896" y="5462401"/>
            <a:ext cx="1816460" cy="438456"/>
          </a:xfrm>
          <a:prstGeom prst="rect">
            <a:avLst/>
          </a:prstGeom>
        </p:spPr>
      </p:pic>
      <p:sp>
        <p:nvSpPr>
          <p:cNvPr id="5" name="Rectangle 4">
            <a:extLst>
              <a:ext uri="{FF2B5EF4-FFF2-40B4-BE49-F238E27FC236}">
                <a16:creationId xmlns:a16="http://schemas.microsoft.com/office/drawing/2014/main" id="{FD938AAF-7D6E-0849-A879-10E07876A443}"/>
              </a:ext>
            </a:extLst>
          </p:cNvPr>
          <p:cNvSpPr/>
          <p:nvPr/>
        </p:nvSpPr>
        <p:spPr>
          <a:xfrm>
            <a:off x="5323545" y="337711"/>
            <a:ext cx="4359502" cy="1238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for highlighting individual pitch angles and our experience</a:t>
            </a:r>
          </a:p>
        </p:txBody>
      </p:sp>
    </p:spTree>
    <p:extLst>
      <p:ext uri="{BB962C8B-B14F-4D97-AF65-F5344CB8AC3E}">
        <p14:creationId xmlns:p14="http://schemas.microsoft.com/office/powerpoint/2010/main" val="227381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823188" cy="1310458"/>
          </a:xfrm>
        </p:spPr>
        <p:txBody>
          <a:bodyPr/>
          <a:lstStyle/>
          <a:p>
            <a:r>
              <a:rPr lang="en-US" sz="1400" dirty="0"/>
              <a:t>While part of our outreach will focus solely on Khoros Care, we’ll also leverage the brand awareness around the other products in the Khoros suite to our advantage. We’ve mapped our pitch angles to company-wide campaigns to cross-promote </a:t>
            </a:r>
            <a:br>
              <a:rPr lang="en-US" sz="1400" dirty="0"/>
            </a:br>
            <a:r>
              <a:rPr lang="en-US" sz="1400" dirty="0"/>
              <a:t>Care and convey why a fully-integrated program (Marketing + Care + Communities) is the most effective solution for customer engagement. We’ve also identified angles that can tie Khoros Care to the central topic driving 2020’s news - COVID-19.</a:t>
            </a:r>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nvGraphicFramePr>
        <p:xfrm>
          <a:off x="518617" y="1954144"/>
          <a:ext cx="11109308" cy="4211320"/>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STREAMLINE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SOCIAL MARKETING</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DELIVER DIGITAL-FIRST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BUILD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COMMUNITY</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A COMPLETE DIGITAL-FIRST CUSTOMER EXPERIENCE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GOAL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HEADLINES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Data from social listening and customer care is crucial to marketing in the age of COVID</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digital customer care and social listening strategies can inform marketing to today’s largely virtual customer base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to gain customer trust through digital-first customer care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Why automated intelligence (not artificial intelligence) is driving the future of personalized customer care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The importance of self-service customer care amid the COVID-19 pandemic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Building a community-centered approach to humanize your customer care strategies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Successfully preparing for the next wave: 4 topline customer engagement priorities for CXOs, CX/Marketing/Care executives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Defining and humanizing what "digital experience" looks like in the new normal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STORYLINES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AND </a:t>
                      </a:r>
                    </a:p>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TARGETS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As COVID has prompted rapidly shifting customer demands, social listening and intel garnered from customer care interactions can work together to provide richer, real-time insights that enable marketers to quickly pivot and take the right action.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The way business is being conducted has shifted – and so must how you glean insights to inform your marketing strategy.</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Digital Commerce 360, </a:t>
                      </a:r>
                      <a:r>
                        <a:rPr lang="en-US" sz="900" b="0" spc="0" dirty="0">
                          <a:effectLst/>
                          <a:latin typeface="Brandon Grotesque" panose="020B0503020203060202" pitchFamily="34" charset="77"/>
                        </a:rPr>
                        <a:t>April Berthene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ClickZ, </a:t>
                      </a:r>
                      <a:r>
                        <a:rPr lang="en-US" sz="900" b="0" spc="0" dirty="0">
                          <a:effectLst/>
                          <a:latin typeface="Brandon Grotesque" panose="020B0503020203060202" pitchFamily="34" charset="77"/>
                        </a:rPr>
                        <a:t>Mahir Prasad</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Digiday, </a:t>
                      </a:r>
                      <a:r>
                        <a:rPr lang="en-US" sz="900" b="0" spc="0" dirty="0">
                          <a:effectLst/>
                          <a:latin typeface="Brandon Grotesque" panose="020B0503020203060202" pitchFamily="34" charset="77"/>
                        </a:rPr>
                        <a:t>Kristina Monllos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Marketing Land, </a:t>
                      </a:r>
                      <a:r>
                        <a:rPr lang="en-US" sz="900" b="0" spc="0" dirty="0">
                          <a:effectLst/>
                          <a:latin typeface="Brandon Grotesque" panose="020B0503020203060202" pitchFamily="34" charset="77"/>
                        </a:rPr>
                        <a:t>Ginny Marvin</a:t>
                      </a:r>
                      <a:endParaRPr lang="en-US" sz="90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600"/>
                        </a:spcBef>
                        <a:spcAft>
                          <a:spcPts val="0"/>
                        </a:spcAft>
                      </a:pPr>
                      <a:r>
                        <a:rPr lang="en-US" sz="900" spc="0" dirty="0">
                          <a:effectLst/>
                          <a:latin typeface="Brandon Grotesque" panose="020B0503020203060202" pitchFamily="34" charset="77"/>
                        </a:rPr>
                        <a:t>Digital-first customer care drives brand innovation through transparency among customers.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ctr" latinLnBrk="0">
                        <a:lnSpc>
                          <a:spcPct val="100000"/>
                        </a:lnSpc>
                        <a:spcBef>
                          <a:spcPts val="0"/>
                        </a:spcBef>
                        <a:spcAft>
                          <a:spcPts val="0"/>
                        </a:spcAft>
                      </a:pPr>
                      <a:r>
                        <a:rPr lang="en-US" sz="900" spc="0" dirty="0">
                          <a:effectLst/>
                          <a:latin typeface="Brandon Grotesque" panose="020B0503020203060202" pitchFamily="34" charset="77"/>
                        </a:rPr>
                        <a:t>AI may be the hot buzzword, but automated intelligence is really what’s driving the tech behind personalized customer care solutions.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CMO, </a:t>
                      </a:r>
                      <a:r>
                        <a:rPr lang="en-US" sz="900" b="0" spc="0" dirty="0">
                          <a:effectLst/>
                          <a:latin typeface="Brandon Grotesque" panose="020B0503020203060202" pitchFamily="34" charset="77"/>
                        </a:rPr>
                        <a:t>Rosalyn Page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Venture Beat, </a:t>
                      </a:r>
                      <a:r>
                        <a:rPr lang="en-US" sz="900" b="0" spc="0" dirty="0">
                          <a:effectLst/>
                          <a:latin typeface="Brandon Grotesque" panose="020B0503020203060202" pitchFamily="34" charset="77"/>
                        </a:rPr>
                        <a:t>Kyle Wiggers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Business Insider, </a:t>
                      </a:r>
                      <a:r>
                        <a:rPr lang="en-US" sz="900" b="0" spc="0" dirty="0">
                          <a:effectLst/>
                          <a:latin typeface="Brandon Grotesque" panose="020B0503020203060202" pitchFamily="34" charset="77"/>
                        </a:rPr>
                        <a:t>Lucia Moses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Fortune</a:t>
                      </a:r>
                      <a:r>
                        <a:rPr lang="en-US" sz="900" b="0" spc="0" dirty="0">
                          <a:effectLst/>
                          <a:latin typeface="Brandon Grotesque" panose="020B0503020203060202" pitchFamily="34" charset="77"/>
                        </a:rPr>
                        <a:t>, Jonathan Vanian</a:t>
                      </a:r>
                      <a:endParaRPr lang="en-US" sz="900" b="1" dirty="0">
                        <a:effectLst/>
                        <a:latin typeface="Brandon Grotesque" panose="020B0503020203060202" pitchFamily="34" charset="77"/>
                      </a:endParaRP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Discuss exactly what self-service means and the importance of pairing this community resource with Care to improve the customer experience. Will highlight how this has grown in importance amid the pandemic and can focus in on verticals that have had the largest upticks in customer care demand stemming from COVID.</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Promote the HP case study that showcases how the company used Khoros Care paired with Khoros Communities to centralize its support knowledge base, add a  humanizing element to customer care, and better serve its customers. </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ZDnet, </a:t>
                      </a:r>
                      <a:r>
                        <a:rPr lang="en-US" sz="900" b="0" spc="0" dirty="0">
                          <a:effectLst/>
                          <a:latin typeface="Brandon Grotesque" panose="020B0503020203060202" pitchFamily="34" charset="77"/>
                        </a:rPr>
                        <a:t>Joe McKendrick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eMarketer, </a:t>
                      </a:r>
                      <a:r>
                        <a:rPr lang="en-US" sz="900" b="0" dirty="0">
                          <a:effectLst/>
                          <a:latin typeface="Brandon Grotesque" panose="020B0503020203060202" pitchFamily="34" charset="77"/>
                        </a:rPr>
                        <a:t>Doug Clark</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Entrepreneur </a:t>
                      </a:r>
                      <a:r>
                        <a:rPr lang="en-US" sz="900" b="0" dirty="0">
                          <a:effectLst/>
                          <a:latin typeface="Brandon Grotesque" panose="020B0503020203060202" pitchFamily="34" charset="77"/>
                        </a:rPr>
                        <a:t>(contributed content)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Protocol, </a:t>
                      </a:r>
                      <a:r>
                        <a:rPr lang="en-US" sz="900" b="0" dirty="0">
                          <a:effectLst/>
                          <a:latin typeface="Brandon Grotesque" panose="020B0503020203060202" pitchFamily="34" charset="77"/>
                        </a:rPr>
                        <a:t>David Pierce</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Focus on lessons learned in the initial months of the pandemic and priorities to consider as we prepare for the future. Spoiler alert, a complete digital customer experience is required.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Discuss how COVID-19 accelerated digital-first customer service solutions and why the</a:t>
                      </a: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future of digital experiences needs to be humanized, personalized and complete.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Forbes, </a:t>
                      </a:r>
                      <a:r>
                        <a:rPr lang="en-US" sz="900" b="0" spc="0" dirty="0">
                          <a:effectLst/>
                          <a:latin typeface="Brandon Grotesque" panose="020B0503020203060202" pitchFamily="34" charset="77"/>
                        </a:rPr>
                        <a:t>Gene Marks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DestinationCRM</a:t>
                      </a:r>
                      <a:r>
                        <a:rPr lang="en-US" sz="900" b="0" spc="0" dirty="0">
                          <a:effectLst/>
                          <a:latin typeface="Brandon Grotesque" panose="020B0503020203060202" pitchFamily="34" charset="77"/>
                        </a:rPr>
                        <a:t>, Leonard Klie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MarTech Advisor</a:t>
                      </a:r>
                      <a:r>
                        <a:rPr lang="en-US" sz="900" b="0" spc="0" dirty="0">
                          <a:effectLst/>
                          <a:latin typeface="Brandon Grotesque" panose="020B0503020203060202" pitchFamily="34" charset="77"/>
                        </a:rPr>
                        <a:t>, Ameya Dusane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Solutions Review</a:t>
                      </a:r>
                      <a:r>
                        <a:rPr lang="en-US" sz="900" b="0" spc="0" dirty="0">
                          <a:effectLst/>
                          <a:latin typeface="Brandon Grotesque" panose="020B0503020203060202" pitchFamily="34" charset="77"/>
                        </a:rPr>
                        <a:t>, Timothy King</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6" name="Rectangle 5">
            <a:extLst>
              <a:ext uri="{FF2B5EF4-FFF2-40B4-BE49-F238E27FC236}">
                <a16:creationId xmlns:a16="http://schemas.microsoft.com/office/drawing/2014/main" id="{5F092428-9A4E-BB42-A939-EABA9A97911C}"/>
              </a:ext>
            </a:extLst>
          </p:cNvPr>
          <p:cNvSpPr/>
          <p:nvPr/>
        </p:nvSpPr>
        <p:spPr>
          <a:xfrm>
            <a:off x="2064774" y="40084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469097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432896" cy="1010473"/>
          </a:xfrm>
        </p:spPr>
        <p:txBody>
          <a:bodyPr/>
          <a:lstStyle/>
          <a:p>
            <a:r>
              <a:rPr lang="en-US" sz="1400" dirty="0"/>
              <a:t>Our strategy will position Mike Betzer and our other thought leaders as the go-to experts on customer care. By building a foundation around digital-first experience and automated intelligence, we’ll offer CXOs actionable guidance to succeed with their customers.</a:t>
            </a:r>
          </a:p>
        </p:txBody>
      </p:sp>
      <p:graphicFrame>
        <p:nvGraphicFramePr>
          <p:cNvPr id="7" name="Table 6">
            <a:extLst>
              <a:ext uri="{FF2B5EF4-FFF2-40B4-BE49-F238E27FC236}">
                <a16:creationId xmlns:a16="http://schemas.microsoft.com/office/drawing/2014/main" id="{46ECA5B9-61E2-514D-B6E8-C38A4B6079C4}"/>
              </a:ext>
            </a:extLst>
          </p:cNvPr>
          <p:cNvGraphicFramePr>
            <a:graphicFrameLocks noGrp="1"/>
          </p:cNvGraphicFramePr>
          <p:nvPr/>
        </p:nvGraphicFramePr>
        <p:xfrm>
          <a:off x="518617" y="1954144"/>
          <a:ext cx="11109308" cy="4098067"/>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ELEVATING THE CXOS AND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 EXECS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THE POWER OF AUTOMATED INTELLIGENCE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WORKING IN THE </a:t>
                      </a:r>
                    </a:p>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“NEXT NORMAL”</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dirty="0">
                          <a:solidFill>
                            <a:schemeClr val="accent4"/>
                          </a:solidFill>
                          <a:effectLst/>
                          <a:latin typeface="Brandon Grotesque" panose="020B0503020203060202" pitchFamily="34" charset="77"/>
                        </a:rPr>
                        <a:t>DELIVERING DIGITAL-FIRST </a:t>
                      </a:r>
                      <a:br>
                        <a:rPr lang="en-US" sz="1000" dirty="0">
                          <a:solidFill>
                            <a:schemeClr val="accent4"/>
                          </a:solidFill>
                          <a:effectLst/>
                          <a:latin typeface="Brandon Grotesque" panose="020B0503020203060202" pitchFamily="34" charset="77"/>
                        </a:rPr>
                      </a:br>
                      <a:r>
                        <a:rPr lang="en-US" sz="1000" dirty="0">
                          <a:solidFill>
                            <a:schemeClr val="accent4"/>
                          </a:solidFill>
                          <a:effectLst/>
                          <a:latin typeface="Brandon Grotesque" panose="020B0503020203060202" pitchFamily="34" charset="77"/>
                        </a:rPr>
                        <a:t>CUSTOMER CARE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TACTIC</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podcast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speaking engagement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newsjacking</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STORYLINES AND </a:t>
                      </a:r>
                    </a:p>
                    <a:p>
                      <a:pPr marL="0" marR="0" indent="0" algn="ctr" rtl="0" fontAlgn="t" latinLnBrk="0">
                        <a:spcBef>
                          <a:spcPts val="0"/>
                        </a:spcBef>
                        <a:spcAft>
                          <a:spcPts val="0"/>
                        </a:spcAft>
                      </a:pPr>
                      <a:r>
                        <a:rPr lang="en-US" sz="1000" b="1" spc="0" dirty="0">
                          <a:effectLst/>
                          <a:latin typeface="Brandon Grotesque" panose="020B0503020203060202" pitchFamily="34" charset="77"/>
                        </a:rPr>
                        <a:t>PLACEMENTS</a:t>
                      </a:r>
                      <a:endParaRPr lang="en-US" sz="1000" b="1" dirty="0">
                        <a:effectLst/>
                        <a:latin typeface="Brandon Grotesque" panose="020B0503020203060202" pitchFamily="34" charset="77"/>
                      </a:endParaRPr>
                    </a:p>
                  </a:txBody>
                  <a:tcPr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Speaks to how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Care is unlocking new skills and opportunities for customer care executives, offering smarter approaches to customer management.</a:t>
                      </a:r>
                    </a:p>
                    <a:p>
                      <a:pPr marL="0" marR="0" indent="0" rtl="0" fontAlgn="t" latinLnBrk="0">
                        <a:spcBef>
                          <a:spcPts val="1600"/>
                        </a:spcBef>
                        <a:spcAft>
                          <a:spcPts val="0"/>
                        </a:spcAft>
                      </a:pPr>
                      <a:r>
                        <a:rPr lang="en-US" sz="900" spc="0" dirty="0">
                          <a:effectLst/>
                          <a:latin typeface="Brandon Grotesque" panose="020B0503020203060202" pitchFamily="34" charset="77"/>
                        </a:rPr>
                        <a:t>Answering questions on Quora and Clarity relevant to customer care focus areas.</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Modern Customer Podcast </a:t>
                      </a:r>
                    </a:p>
                    <a:p>
                      <a:pPr marL="173736" marR="0" lvl="0" indent="-173736" algn="l" defTabSz="914400" rtl="0" eaLnBrk="1" fontAlgn="t" latinLnBrk="0" hangingPunct="1">
                        <a:lnSpc>
                          <a:spcPct val="100000"/>
                        </a:lnSpc>
                        <a:spcBef>
                          <a:spcPts val="0"/>
                        </a:spcBef>
                        <a:spcAft>
                          <a:spcPts val="0"/>
                        </a:spcAft>
                        <a:buClrTx/>
                        <a:buSzTx/>
                        <a:buFontTx/>
                        <a:buNone/>
                        <a:tabLst/>
                        <a:defRPr/>
                      </a:pPr>
                      <a:r>
                        <a:rPr lang="en-US" sz="900" b="1" spc="0" dirty="0">
                          <a:effectLst/>
                          <a:latin typeface="Brandon Grotesque" panose="020B0503020203060202" pitchFamily="34" charset="77"/>
                        </a:rPr>
                        <a:t>Entrepreneur</a:t>
                      </a:r>
                      <a:endParaRPr lang="en-US" sz="900" b="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ctr" latinLnBrk="0">
                        <a:spcBef>
                          <a:spcPts val="1600"/>
                        </a:spcBef>
                        <a:spcAft>
                          <a:spcPts val="0"/>
                        </a:spcAft>
                      </a:pPr>
                      <a:r>
                        <a:rPr lang="en-US" sz="900" spc="0" dirty="0">
                          <a:effectLst/>
                          <a:latin typeface="Brandon Grotesque" panose="020B0503020203060202" pitchFamily="34" charset="77"/>
                        </a:rPr>
                        <a:t>While others are focused on artificial intelligence, </a:t>
                      </a:r>
                      <a:br>
                        <a:rPr lang="en-US" sz="900" spc="0" dirty="0">
                          <a:effectLst/>
                          <a:latin typeface="Brandon Grotesque" panose="020B0503020203060202" pitchFamily="34" charset="77"/>
                        </a:rPr>
                      </a:br>
                      <a:r>
                        <a:rPr lang="en-US" sz="900" spc="0" dirty="0">
                          <a:effectLst/>
                          <a:latin typeface="Brandon Grotesque" panose="020B0503020203060202" pitchFamily="34" charset="77"/>
                        </a:rPr>
                        <a:t>we want to shift the conversation to automated intelligence.</a:t>
                      </a:r>
                    </a:p>
                    <a:p>
                      <a:pPr marL="0" marR="0" indent="0" rtl="0" fontAlgn="ctr" latinLnBrk="0">
                        <a:spcBef>
                          <a:spcPts val="1600"/>
                        </a:spcBef>
                        <a:spcAft>
                          <a:spcPts val="0"/>
                        </a:spcAft>
                      </a:pPr>
                      <a:r>
                        <a:rPr lang="en-US" sz="900" spc="0" dirty="0">
                          <a:effectLst/>
                          <a:latin typeface="Brandon Grotesque" panose="020B0503020203060202" pitchFamily="34" charset="77"/>
                        </a:rPr>
                        <a:t>The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vision for business automation centers to help teams get more done, delivering faster and better customer experiences at a rapid scale.</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Next Web</a:t>
                      </a:r>
                    </a:p>
                    <a:p>
                      <a:pPr marL="173736" marR="0" indent="-173736" rtl="0" fontAlgn="t" latinLnBrk="0">
                        <a:spcBef>
                          <a:spcPts val="0"/>
                        </a:spcBef>
                        <a:spcAft>
                          <a:spcPts val="0"/>
                        </a:spcAft>
                      </a:pPr>
                      <a:r>
                        <a:rPr lang="en-US" sz="900" b="1" spc="0" dirty="0" err="1">
                          <a:effectLst/>
                          <a:latin typeface="Brandon Grotesque" panose="020B0503020203060202" pitchFamily="34" charset="77"/>
                        </a:rPr>
                        <a:t>SaaStr</a:t>
                      </a:r>
                      <a:r>
                        <a:rPr lang="en-US" sz="900" b="1" spc="0" dirty="0">
                          <a:effectLst/>
                          <a:latin typeface="Brandon Grotesque" panose="020B0503020203060202" pitchFamily="34" charset="77"/>
                        </a:rPr>
                        <a:t> Annual</a:t>
                      </a: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spcBef>
                          <a:spcPts val="0"/>
                        </a:spcBef>
                        <a:spcAft>
                          <a:spcPts val="0"/>
                        </a:spcAft>
                      </a:pPr>
                      <a:r>
                        <a:rPr lang="en-US" sz="900" spc="0" dirty="0">
                          <a:effectLst/>
                          <a:latin typeface="Brandon Grotesque" panose="020B0503020203060202" pitchFamily="34" charset="77"/>
                        </a:rPr>
                        <a:t>Share lessons learned from the initial months of the pandemic and priorities for CXOs to focus on throughout the year.</a:t>
                      </a:r>
                    </a:p>
                    <a:p>
                      <a:pPr marL="0" rtl="0" fontAlgn="ctr" latinLnBrk="0">
                        <a:spcBef>
                          <a:spcPts val="0"/>
                        </a:spcBef>
                        <a:spcAft>
                          <a:spcPts val="0"/>
                        </a:spcAft>
                      </a:pPr>
                      <a:endParaRPr lang="en-US" sz="900" spc="0" dirty="0">
                        <a:effectLst/>
                        <a:latin typeface="Brandon Grotesque" panose="020B0503020203060202" pitchFamily="34" charset="77"/>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Brandon Grotesque" panose="020B0503020203060202" pitchFamily="34" charset="77"/>
                        </a:rPr>
                        <a:t>COVID-19 may have accelerated digital-first customer service solutions, but we were heading into digital experiences anyway. How can companies make sure they’re harnessing these experiences in a smart way?</a:t>
                      </a:r>
                    </a:p>
                    <a:p>
                      <a:pPr marL="0" marR="0" indent="0" rtl="0" fontAlgn="t" latinLnBrk="0">
                        <a:spcBef>
                          <a:spcPts val="0"/>
                        </a:spcBef>
                        <a:spcAft>
                          <a:spcPts val="0"/>
                        </a:spcAft>
                        <a:tabLst/>
                      </a:pPr>
                      <a:endParaRPr lang="en-US" sz="900" b="1" dirty="0">
                        <a:effectLst/>
                        <a:latin typeface="Brandon Grotesque" panose="020B0503020203060202" pitchFamily="34" charset="77"/>
                      </a:endParaRPr>
                    </a:p>
                    <a:p>
                      <a:pPr marL="0" marR="0" indent="0" rtl="0" fontAlgn="t" latinLnBrk="0">
                        <a:spcBef>
                          <a:spcPts val="0"/>
                        </a:spcBef>
                        <a:spcAft>
                          <a:spcPts val="0"/>
                        </a:spcAft>
                        <a:tabLst/>
                      </a:pPr>
                      <a:r>
                        <a:rPr lang="en-US" sz="900" b="1" dirty="0">
                          <a:effectLst/>
                          <a:latin typeface="Brandon Grotesque" panose="020B0503020203060202" pitchFamily="34" charset="77"/>
                        </a:rPr>
                        <a:t>Forbes</a:t>
                      </a:r>
                    </a:p>
                    <a:p>
                      <a:pPr marL="0" marR="0" indent="0" rtl="0" fontAlgn="t" latinLnBrk="0">
                        <a:spcBef>
                          <a:spcPts val="0"/>
                        </a:spcBef>
                        <a:spcAft>
                          <a:spcPts val="0"/>
                        </a:spcAft>
                        <a:tabLst/>
                      </a:pPr>
                      <a:r>
                        <a:rPr lang="en-US" sz="900" b="1" dirty="0">
                          <a:effectLst/>
                          <a:latin typeface="Brandon Grotesque" panose="020B0503020203060202" pitchFamily="34" charset="77"/>
                        </a:rPr>
                        <a:t>Amazing Business Radio with </a:t>
                      </a:r>
                      <a:r>
                        <a:rPr lang="en-US" sz="900" b="1" dirty="0" err="1">
                          <a:effectLst/>
                          <a:latin typeface="Brandon Grotesque" panose="020B0503020203060202" pitchFamily="34" charset="77"/>
                        </a:rPr>
                        <a:t>Shep</a:t>
                      </a:r>
                      <a:r>
                        <a:rPr lang="en-US" sz="900" b="1" dirty="0">
                          <a:effectLst/>
                          <a:latin typeface="Brandon Grotesque" panose="020B0503020203060202" pitchFamily="34" charset="77"/>
                        </a:rPr>
                        <a:t> </a:t>
                      </a:r>
                      <a:r>
                        <a:rPr lang="en-US" sz="900" b="1" dirty="0" err="1">
                          <a:effectLst/>
                          <a:latin typeface="Brandon Grotesque" panose="020B0503020203060202" pitchFamily="34" charset="77"/>
                        </a:rPr>
                        <a:t>Hyken</a:t>
                      </a:r>
                      <a:endParaRPr lang="en-US" sz="90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Partner with customers, develop case studies, and work with influencers to showcase the importance of digital-first customer care.</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spc="0" dirty="0">
                          <a:effectLst/>
                          <a:latin typeface="Brandon Grotesque" panose="020B0503020203060202" pitchFamily="34" charset="77"/>
                        </a:rPr>
                        <a:t>As digital experiences become a more integral part of customer care, share the steps companies can take to ensure they’re delivering to their biggest supporters.</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b="1" spc="0" dirty="0">
                          <a:effectLst/>
                          <a:latin typeface="Brandon Grotesque" panose="020B0503020203060202" pitchFamily="34" charset="77"/>
                        </a:rPr>
                        <a:t>G2</a:t>
                      </a:r>
                    </a:p>
                    <a:p>
                      <a:pPr marL="0" marR="0" indent="0" algn="l" rtl="0" fontAlgn="t" latinLnBrk="0">
                        <a:spcBef>
                          <a:spcPts val="0"/>
                        </a:spcBef>
                        <a:spcAft>
                          <a:spcPts val="0"/>
                        </a:spcAft>
                      </a:pPr>
                      <a:r>
                        <a:rPr lang="en-US" sz="900" b="1" spc="0" dirty="0" err="1">
                          <a:effectLst/>
                          <a:latin typeface="Brandon Grotesque" panose="020B0503020203060202" pitchFamily="34" charset="77"/>
                        </a:rPr>
                        <a:t>ClickZ</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8" name="Rectangle 7">
            <a:extLst>
              <a:ext uri="{FF2B5EF4-FFF2-40B4-BE49-F238E27FC236}">
                <a16:creationId xmlns:a16="http://schemas.microsoft.com/office/drawing/2014/main" id="{1D011783-126E-7D42-B6DE-1D3251C3F418}"/>
              </a:ext>
            </a:extLst>
          </p:cNvPr>
          <p:cNvSpPr/>
          <p:nvPr/>
        </p:nvSpPr>
        <p:spPr>
          <a:xfrm>
            <a:off x="2716823" y="23989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90118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67</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68</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71</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77</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79</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7"/>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8"/>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9161356" y="2592671"/>
            <a:ext cx="2171675" cy="517720"/>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1">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2"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21" name="Picture 20">
            <a:extLst>
              <a:ext uri="{FF2B5EF4-FFF2-40B4-BE49-F238E27FC236}">
                <a16:creationId xmlns:a16="http://schemas.microsoft.com/office/drawing/2014/main" id="{9F4B3E21-EA4A-FC4F-899A-4978640C250F}"/>
              </a:ext>
            </a:extLst>
          </p:cNvPr>
          <p:cNvPicPr>
            <a:picLocks noChangeAspect="1"/>
          </p:cNvPicPr>
          <p:nvPr/>
        </p:nvPicPr>
        <p:blipFill>
          <a:blip r:embed="rId14"/>
          <a:srcRect/>
          <a:stretch/>
        </p:blipFill>
        <p:spPr>
          <a:xfrm>
            <a:off x="6334940" y="2457084"/>
            <a:ext cx="2159315" cy="788894"/>
          </a:xfrm>
          <a:prstGeom prst="rect">
            <a:avLst/>
          </a:prstGeom>
        </p:spPr>
      </p:pic>
      <p:pic>
        <p:nvPicPr>
          <p:cNvPr id="22" name="Picture 21">
            <a:extLst>
              <a:ext uri="{FF2B5EF4-FFF2-40B4-BE49-F238E27FC236}">
                <a16:creationId xmlns:a16="http://schemas.microsoft.com/office/drawing/2014/main" id="{A68A73A1-4C4F-2F4F-9C28-88324FFE0643}"/>
              </a:ext>
            </a:extLst>
          </p:cNvPr>
          <p:cNvPicPr>
            <a:picLocks noChangeAspect="1"/>
          </p:cNvPicPr>
          <p:nvPr/>
        </p:nvPicPr>
        <p:blipFill>
          <a:blip r:embed="rId15"/>
          <a:srcRect/>
          <a:stretch/>
        </p:blipFill>
        <p:spPr>
          <a:xfrm>
            <a:off x="9273119" y="3980236"/>
            <a:ext cx="2102184" cy="311746"/>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face,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80</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81</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82</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pic>
        <p:nvPicPr>
          <p:cNvPr id="6" name="Picture 5">
            <a:extLst>
              <a:ext uri="{FF2B5EF4-FFF2-40B4-BE49-F238E27FC236}">
                <a16:creationId xmlns:a16="http://schemas.microsoft.com/office/drawing/2014/main" id="{C7155F31-3DC4-4A47-BA4F-95685E823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47443" y="2879124"/>
            <a:ext cx="2347392" cy="2998402"/>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9D928D60-6EE2-3947-BC59-27D1ADB4AB0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97166" y="2879124"/>
            <a:ext cx="2347391" cy="2998402"/>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CC0F0E6A-8FD7-D045-A7E2-93D8EDC5C1E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6888" y="2879124"/>
            <a:ext cx="2347392" cy="2998402"/>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EBADE29B-6868-2940-9930-A98D49DBF5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7720" y="2879124"/>
            <a:ext cx="2347392" cy="2998402"/>
          </a:xfrm>
          <a:prstGeom prst="rect">
            <a:avLst/>
          </a:prstGeom>
          <a:ln>
            <a:solidFill>
              <a:schemeClr val="bg1">
                <a:lumMod val="75000"/>
              </a:schemeClr>
            </a:solidFill>
          </a:ln>
        </p:spPr>
      </p:pic>
      <p:sp>
        <p:nvSpPr>
          <p:cNvPr id="19" name="Text Placeholder 2">
            <a:extLst>
              <a:ext uri="{FF2B5EF4-FFF2-40B4-BE49-F238E27FC236}">
                <a16:creationId xmlns:a16="http://schemas.microsoft.com/office/drawing/2014/main" id="{A647C8A4-0FD7-F645-B885-6946B2BA1A64}"/>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STREAMLINE </a:t>
            </a:r>
            <a:br>
              <a:rPr lang="en-US" sz="1200" b="1" dirty="0">
                <a:solidFill>
                  <a:schemeClr val="accent4"/>
                </a:solidFill>
              </a:rPr>
            </a:br>
            <a:r>
              <a:rPr lang="en-US" sz="1200" b="1" dirty="0">
                <a:solidFill>
                  <a:schemeClr val="accent4"/>
                </a:solidFill>
              </a:rPr>
              <a:t>SOCIAL MARKETING</a:t>
            </a:r>
          </a:p>
        </p:txBody>
      </p:sp>
      <p:sp>
        <p:nvSpPr>
          <p:cNvPr id="20" name="Text Placeholder 2">
            <a:extLst>
              <a:ext uri="{FF2B5EF4-FFF2-40B4-BE49-F238E27FC236}">
                <a16:creationId xmlns:a16="http://schemas.microsoft.com/office/drawing/2014/main" id="{EF160D83-595F-BB4A-8D42-145288D27F66}"/>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DELIVER DIGITAL-FIRST </a:t>
            </a:r>
            <a:br>
              <a:rPr lang="en-US" sz="1200" b="1" dirty="0">
                <a:solidFill>
                  <a:schemeClr val="accent4"/>
                </a:solidFill>
              </a:rPr>
            </a:br>
            <a:r>
              <a:rPr lang="en-US" sz="1200" b="1" dirty="0">
                <a:solidFill>
                  <a:schemeClr val="accent4"/>
                </a:solidFill>
              </a:rPr>
              <a:t>CUSTOMER CARE</a:t>
            </a:r>
          </a:p>
        </p:txBody>
      </p:sp>
      <p:sp>
        <p:nvSpPr>
          <p:cNvPr id="21" name="Text Placeholder 2">
            <a:extLst>
              <a:ext uri="{FF2B5EF4-FFF2-40B4-BE49-F238E27FC236}">
                <a16:creationId xmlns:a16="http://schemas.microsoft.com/office/drawing/2014/main" id="{8E8B0056-9900-864B-9011-07D86B9CC61D}"/>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BUILD </a:t>
            </a:r>
            <a:br>
              <a:rPr lang="en-US" sz="1200" b="1" dirty="0">
                <a:solidFill>
                  <a:schemeClr val="accent4"/>
                </a:solidFill>
              </a:rPr>
            </a:br>
            <a:r>
              <a:rPr lang="en-US" sz="1200" b="1" dirty="0">
                <a:solidFill>
                  <a:schemeClr val="accent4"/>
                </a:solidFill>
              </a:rPr>
              <a:t>COMMUNITY</a:t>
            </a:r>
          </a:p>
        </p:txBody>
      </p:sp>
      <p:sp>
        <p:nvSpPr>
          <p:cNvPr id="22" name="Text Placeholder 2">
            <a:extLst>
              <a:ext uri="{FF2B5EF4-FFF2-40B4-BE49-F238E27FC236}">
                <a16:creationId xmlns:a16="http://schemas.microsoft.com/office/drawing/2014/main" id="{35845A1A-DD9D-EE45-B895-A62E533A7FF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A COMPLETE DIGITAL-FIRST CUSTOMER EXPERIENCE</a:t>
            </a:r>
          </a:p>
        </p:txBody>
      </p:sp>
      <p:sp>
        <p:nvSpPr>
          <p:cNvPr id="23" name="Rectangle 22">
            <a:extLst>
              <a:ext uri="{FF2B5EF4-FFF2-40B4-BE49-F238E27FC236}">
                <a16:creationId xmlns:a16="http://schemas.microsoft.com/office/drawing/2014/main" id="{701DF9D4-3EDE-7540-83F3-E73C7C77CE4A}"/>
              </a:ext>
            </a:extLst>
          </p:cNvPr>
          <p:cNvSpPr/>
          <p:nvPr/>
        </p:nvSpPr>
        <p:spPr>
          <a:xfrm>
            <a:off x="872912" y="3202402"/>
            <a:ext cx="2006212" cy="1508105"/>
          </a:xfrm>
          <a:prstGeom prst="rect">
            <a:avLst/>
          </a:prstGeom>
        </p:spPr>
        <p:txBody>
          <a:bodyPr wrap="square">
            <a:spAutoFit/>
          </a:bodyPr>
          <a:lstStyle/>
          <a:p>
            <a:r>
              <a:rPr lang="en-US" dirty="0">
                <a:latin typeface="DIN Condensed" pitchFamily="2" charset="0"/>
              </a:rPr>
              <a:t>Data from social listening and customer care is crucial to marketing in the age of COVID</a:t>
            </a:r>
          </a:p>
          <a:p>
            <a:br>
              <a:rPr lang="en-US" sz="1000" dirty="0">
                <a:latin typeface="Helvetica" pitchFamily="2" charset="0"/>
              </a:rPr>
            </a:br>
            <a:r>
              <a:rPr lang="en-US" sz="1000" dirty="0">
                <a:latin typeface="Helvetica" pitchFamily="2" charset="0"/>
              </a:rPr>
              <a:t>Ginny Marvin</a:t>
            </a:r>
          </a:p>
        </p:txBody>
      </p:sp>
      <p:sp>
        <p:nvSpPr>
          <p:cNvPr id="24" name="Rectangle 23">
            <a:extLst>
              <a:ext uri="{FF2B5EF4-FFF2-40B4-BE49-F238E27FC236}">
                <a16:creationId xmlns:a16="http://schemas.microsoft.com/office/drawing/2014/main" id="{DA386993-7FA4-9E4D-B1A5-7F315DA2F0BE}"/>
              </a:ext>
            </a:extLst>
          </p:cNvPr>
          <p:cNvSpPr/>
          <p:nvPr/>
        </p:nvSpPr>
        <p:spPr>
          <a:xfrm>
            <a:off x="3683982" y="3429000"/>
            <a:ext cx="2006212" cy="1046440"/>
          </a:xfrm>
          <a:prstGeom prst="rect">
            <a:avLst/>
          </a:prstGeom>
        </p:spPr>
        <p:txBody>
          <a:bodyPr wrap="square">
            <a:spAutoFit/>
          </a:bodyPr>
          <a:lstStyle/>
          <a:p>
            <a:r>
              <a:rPr lang="en-US" sz="1400" dirty="0">
                <a:latin typeface="Helvetica" pitchFamily="2" charset="0"/>
              </a:rPr>
              <a:t>How to gain customer trust through digital-first customer care </a:t>
            </a:r>
          </a:p>
          <a:p>
            <a:br>
              <a:rPr lang="en-US" sz="1000" dirty="0">
                <a:latin typeface="Helvetica" pitchFamily="2" charset="0"/>
              </a:rPr>
            </a:br>
            <a:r>
              <a:rPr lang="en-US" sz="1000" dirty="0">
                <a:latin typeface="Helvetica" pitchFamily="2" charset="0"/>
              </a:rPr>
              <a:t>Rosalyn Page</a:t>
            </a:r>
          </a:p>
        </p:txBody>
      </p:sp>
      <p:sp>
        <p:nvSpPr>
          <p:cNvPr id="25" name="Rectangle 24">
            <a:extLst>
              <a:ext uri="{FF2B5EF4-FFF2-40B4-BE49-F238E27FC236}">
                <a16:creationId xmlns:a16="http://schemas.microsoft.com/office/drawing/2014/main" id="{0024DA29-5735-2B4E-893D-B6D291BAE85D}"/>
              </a:ext>
            </a:extLst>
          </p:cNvPr>
          <p:cNvSpPr/>
          <p:nvPr/>
        </p:nvSpPr>
        <p:spPr>
          <a:xfrm>
            <a:off x="6430765" y="3175084"/>
            <a:ext cx="2080192" cy="507831"/>
          </a:xfrm>
          <a:prstGeom prst="rect">
            <a:avLst/>
          </a:prstGeom>
        </p:spPr>
        <p:txBody>
          <a:bodyPr wrap="square">
            <a:spAutoFit/>
          </a:bodyPr>
          <a:lstStyle/>
          <a:p>
            <a:r>
              <a:rPr lang="en-US" sz="900" b="1" dirty="0">
                <a:solidFill>
                  <a:schemeClr val="bg1"/>
                </a:solidFill>
                <a:latin typeface="Helvetica" pitchFamily="2" charset="0"/>
              </a:rPr>
              <a:t>Data from social listening and customer care is crucial to marketing in the age of COVID</a:t>
            </a:r>
            <a:endParaRPr lang="en-US" sz="1000" dirty="0">
              <a:solidFill>
                <a:schemeClr val="bg1"/>
              </a:solidFill>
              <a:latin typeface="Helvetica" pitchFamily="2" charset="0"/>
            </a:endParaRPr>
          </a:p>
        </p:txBody>
      </p:sp>
      <p:sp>
        <p:nvSpPr>
          <p:cNvPr id="26" name="Rectangle 25">
            <a:extLst>
              <a:ext uri="{FF2B5EF4-FFF2-40B4-BE49-F238E27FC236}">
                <a16:creationId xmlns:a16="http://schemas.microsoft.com/office/drawing/2014/main" id="{8AC96C2F-E220-4548-B53A-6FE5EEEA7556}"/>
              </a:ext>
            </a:extLst>
          </p:cNvPr>
          <p:cNvSpPr/>
          <p:nvPr/>
        </p:nvSpPr>
        <p:spPr>
          <a:xfrm>
            <a:off x="9187197" y="3184984"/>
            <a:ext cx="2101610" cy="600164"/>
          </a:xfrm>
          <a:prstGeom prst="rect">
            <a:avLst/>
          </a:prstGeom>
        </p:spPr>
        <p:txBody>
          <a:bodyPr wrap="square">
            <a:spAutoFit/>
          </a:bodyPr>
          <a:lstStyle/>
          <a:p>
            <a:r>
              <a:rPr lang="en-US" sz="1100" b="1" dirty="0">
                <a:latin typeface="Baskerville SemiBold" panose="02020502070401020303" pitchFamily="18" charset="0"/>
                <a:ea typeface="Baskerville SemiBold" panose="02020502070401020303" pitchFamily="18" charset="0"/>
              </a:rPr>
              <a:t>Defining and humanizing what "digital experience" looks like in the new normal </a:t>
            </a:r>
          </a:p>
        </p:txBody>
      </p:sp>
      <p:sp>
        <p:nvSpPr>
          <p:cNvPr id="28" name="Text Placeholder 27">
            <a:extLst>
              <a:ext uri="{FF2B5EF4-FFF2-40B4-BE49-F238E27FC236}">
                <a16:creationId xmlns:a16="http://schemas.microsoft.com/office/drawing/2014/main" id="{4EBFF865-5B0D-D846-B1B9-E7CD804D0A93}"/>
              </a:ext>
            </a:extLst>
          </p:cNvPr>
          <p:cNvSpPr>
            <a:spLocks noGrp="1"/>
          </p:cNvSpPr>
          <p:nvPr>
            <p:ph type="body" idx="1"/>
          </p:nvPr>
        </p:nvSpPr>
        <p:spPr>
          <a:xfrm>
            <a:off x="5690195" y="400848"/>
            <a:ext cx="5313086" cy="1010473"/>
          </a:xfrm>
        </p:spPr>
        <p:txBody>
          <a:bodyPr/>
          <a:lstStyle/>
          <a:p>
            <a:r>
              <a:rPr lang="en-US" sz="1400" dirty="0"/>
              <a:t>We’ve mapped our pitch angles to company-wide campaigns to cross-promote Care and convey why a fully-integrated program (Marketing + Care + Communities) is the most effective solution for customer engagement. We’ve also identified angles that can tie </a:t>
            </a:r>
            <a:r>
              <a:rPr lang="en-US" sz="1400" dirty="0" err="1"/>
              <a:t>Khoros</a:t>
            </a:r>
            <a:r>
              <a:rPr lang="en-US" sz="1400" dirty="0"/>
              <a:t> Care to the central topic driving 2020’s news - COVID-19.</a:t>
            </a:r>
          </a:p>
        </p:txBody>
      </p:sp>
      <p:pic>
        <p:nvPicPr>
          <p:cNvPr id="33" name="Picture 32">
            <a:extLst>
              <a:ext uri="{FF2B5EF4-FFF2-40B4-BE49-F238E27FC236}">
                <a16:creationId xmlns:a16="http://schemas.microsoft.com/office/drawing/2014/main" id="{0E2C84AC-B7A7-EC42-8FF8-1DC356D658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780772" y="4537897"/>
            <a:ext cx="1835646" cy="1046440"/>
          </a:xfrm>
          <a:prstGeom prst="rect">
            <a:avLst/>
          </a:prstGeom>
        </p:spPr>
      </p:pic>
      <p:pic>
        <p:nvPicPr>
          <p:cNvPr id="37" name="Picture 36">
            <a:extLst>
              <a:ext uri="{FF2B5EF4-FFF2-40B4-BE49-F238E27FC236}">
                <a16:creationId xmlns:a16="http://schemas.microsoft.com/office/drawing/2014/main" id="{3BAD3219-09FE-C345-9522-21C76F2DFC0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67772" y="4710507"/>
            <a:ext cx="2018225" cy="714933"/>
          </a:xfrm>
          <a:prstGeom prst="rect">
            <a:avLst/>
          </a:prstGeom>
        </p:spPr>
      </p:pic>
      <p:pic>
        <p:nvPicPr>
          <p:cNvPr id="39" name="Picture 38">
            <a:extLst>
              <a:ext uri="{FF2B5EF4-FFF2-40B4-BE49-F238E27FC236}">
                <a16:creationId xmlns:a16="http://schemas.microsoft.com/office/drawing/2014/main" id="{8454D93E-F734-BA44-970A-0A2031EF303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87197" y="4358191"/>
            <a:ext cx="2111770" cy="1407508"/>
          </a:xfrm>
          <a:prstGeom prst="rect">
            <a:avLst/>
          </a:prstGeom>
        </p:spPr>
      </p:pic>
      <p:sp>
        <p:nvSpPr>
          <p:cNvPr id="5" name="Rectangle 4">
            <a:extLst>
              <a:ext uri="{FF2B5EF4-FFF2-40B4-BE49-F238E27FC236}">
                <a16:creationId xmlns:a16="http://schemas.microsoft.com/office/drawing/2014/main" id="{E52F44B6-0A05-6040-850C-2F01ECE6ED18}"/>
              </a:ext>
            </a:extLst>
          </p:cNvPr>
          <p:cNvSpPr/>
          <p:nvPr/>
        </p:nvSpPr>
        <p:spPr>
          <a:xfrm>
            <a:off x="2301299" y="210132"/>
            <a:ext cx="2993922"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pitch themes and mock ups of what the articles could look like – you will need to work with design to have images created for your individual opp</a:t>
            </a:r>
          </a:p>
        </p:txBody>
      </p:sp>
    </p:spTree>
    <p:extLst>
      <p:ext uri="{BB962C8B-B14F-4D97-AF65-F5344CB8AC3E}">
        <p14:creationId xmlns:p14="http://schemas.microsoft.com/office/powerpoint/2010/main" val="100882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83</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10" name="Text Placeholder 9">
            <a:extLst>
              <a:ext uri="{FF2B5EF4-FFF2-40B4-BE49-F238E27FC236}">
                <a16:creationId xmlns:a16="http://schemas.microsoft.com/office/drawing/2014/main" id="{12766749-F96E-A344-8F21-1A38B06182DD}"/>
              </a:ext>
            </a:extLst>
          </p:cNvPr>
          <p:cNvSpPr>
            <a:spLocks noGrp="1"/>
          </p:cNvSpPr>
          <p:nvPr>
            <p:ph type="body" idx="1"/>
          </p:nvPr>
        </p:nvSpPr>
        <p:spPr>
          <a:xfrm>
            <a:off x="5690194" y="400848"/>
            <a:ext cx="5529741" cy="1010473"/>
          </a:xfrm>
        </p:spPr>
        <p:txBody>
          <a:bodyPr/>
          <a:lstStyle/>
          <a:p>
            <a:r>
              <a:rPr lang="en-US" dirty="0"/>
              <a:t>Our strategy will position Mike </a:t>
            </a:r>
            <a:r>
              <a:rPr lang="en-US" dirty="0" err="1"/>
              <a:t>Betzer</a:t>
            </a:r>
            <a:r>
              <a:rPr lang="en-US" dirty="0"/>
              <a:t> and our other thought leaders as the go-to experts on customer care. By building a foundation around digital-first experience and automated intelligence, we’ll offer CXOs actionable guidance to succeed with their customers.</a:t>
            </a:r>
          </a:p>
        </p:txBody>
      </p:sp>
      <p:sp>
        <p:nvSpPr>
          <p:cNvPr id="11" name="Text Placeholder 2">
            <a:extLst>
              <a:ext uri="{FF2B5EF4-FFF2-40B4-BE49-F238E27FC236}">
                <a16:creationId xmlns:a16="http://schemas.microsoft.com/office/drawing/2014/main" id="{BD33E32B-8DEC-6440-A191-82A9E124EE25}"/>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ELEVATING THE CXOS AND </a:t>
            </a:r>
            <a:br>
              <a:rPr lang="en-US" sz="1200" b="1" dirty="0">
                <a:solidFill>
                  <a:schemeClr val="accent4"/>
                </a:solidFill>
              </a:rPr>
            </a:br>
            <a:r>
              <a:rPr lang="en-US" sz="1200" b="1" dirty="0">
                <a:solidFill>
                  <a:schemeClr val="accent4"/>
                </a:solidFill>
              </a:rPr>
              <a:t>CUSTOMER CARE EXECS</a:t>
            </a:r>
          </a:p>
          <a:p>
            <a:pPr marL="171450" indent="-171450">
              <a:spcBef>
                <a:spcPts val="1000"/>
              </a:spcBef>
              <a:buFont typeface="Wingdings" pitchFamily="2" charset="2"/>
              <a:buChar char="ü"/>
            </a:pPr>
            <a:r>
              <a:rPr lang="en-US" sz="1200" b="1" dirty="0"/>
              <a:t>Primary: podcast</a:t>
            </a:r>
          </a:p>
          <a:p>
            <a:pPr marL="171450" indent="-171450">
              <a:spcBef>
                <a:spcPts val="1000"/>
              </a:spcBef>
              <a:buFont typeface="Wingdings" pitchFamily="2" charset="2"/>
              <a:buChar char="ü"/>
            </a:pPr>
            <a:r>
              <a:rPr lang="en-US" sz="1200" b="1" dirty="0"/>
              <a:t>Secondary: contributed content</a:t>
            </a:r>
          </a:p>
        </p:txBody>
      </p:sp>
      <p:sp>
        <p:nvSpPr>
          <p:cNvPr id="12" name="Text Placeholder 2">
            <a:extLst>
              <a:ext uri="{FF2B5EF4-FFF2-40B4-BE49-F238E27FC236}">
                <a16:creationId xmlns:a16="http://schemas.microsoft.com/office/drawing/2014/main" id="{6C5966A9-AAA9-AE42-9FFD-AFBEC7F8D465}"/>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THE POWER OF AUTOMATED INTELLIGENCE</a:t>
            </a:r>
          </a:p>
          <a:p>
            <a:pPr marL="171450" indent="-171450">
              <a:spcBef>
                <a:spcPts val="1000"/>
              </a:spcBef>
              <a:buFont typeface="Wingdings" pitchFamily="2" charset="2"/>
              <a:buChar char="ü"/>
            </a:pPr>
            <a:r>
              <a:rPr lang="en-US" sz="1200" b="1" dirty="0"/>
              <a:t>Primary: speaking engagement</a:t>
            </a:r>
          </a:p>
          <a:p>
            <a:pPr marL="171450" indent="-171450">
              <a:spcBef>
                <a:spcPts val="1000"/>
              </a:spcBef>
              <a:buFont typeface="Wingdings" pitchFamily="2" charset="2"/>
              <a:buChar char="ü"/>
            </a:pPr>
            <a:r>
              <a:rPr lang="en-US" sz="1200" b="1" dirty="0"/>
              <a:t>Secondary: contributed content</a:t>
            </a:r>
          </a:p>
        </p:txBody>
      </p:sp>
      <p:sp>
        <p:nvSpPr>
          <p:cNvPr id="13" name="Text Placeholder 2">
            <a:extLst>
              <a:ext uri="{FF2B5EF4-FFF2-40B4-BE49-F238E27FC236}">
                <a16:creationId xmlns:a16="http://schemas.microsoft.com/office/drawing/2014/main" id="{12626FB0-3789-D844-A51B-888D7FBDE1B6}"/>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WORKING IN THE </a:t>
            </a:r>
            <a:br>
              <a:rPr lang="en-US" sz="1200" b="1" dirty="0">
                <a:solidFill>
                  <a:schemeClr val="accent4"/>
                </a:solidFill>
              </a:rPr>
            </a:br>
            <a:r>
              <a:rPr lang="en-US" sz="1200" b="1" dirty="0">
                <a:solidFill>
                  <a:schemeClr val="accent4"/>
                </a:solidFill>
              </a:rPr>
              <a:t>“NEXT NORMAL”</a:t>
            </a:r>
          </a:p>
          <a:p>
            <a:pPr marL="171450" indent="-171450">
              <a:spcBef>
                <a:spcPts val="1000"/>
              </a:spcBef>
              <a:buFont typeface="Wingdings" pitchFamily="2" charset="2"/>
              <a:buChar char="ü"/>
            </a:pPr>
            <a:r>
              <a:rPr lang="en-US" sz="1200" b="1" dirty="0"/>
              <a:t>Primary: newsjacking</a:t>
            </a:r>
          </a:p>
          <a:p>
            <a:pPr marL="171450" indent="-171450">
              <a:spcBef>
                <a:spcPts val="1000"/>
              </a:spcBef>
              <a:buFont typeface="Wingdings" pitchFamily="2" charset="2"/>
              <a:buChar char="ü"/>
            </a:pPr>
            <a:r>
              <a:rPr lang="en-US" sz="1200" b="1" dirty="0"/>
              <a:t>Secondary: contributed content</a:t>
            </a:r>
          </a:p>
        </p:txBody>
      </p:sp>
      <p:sp>
        <p:nvSpPr>
          <p:cNvPr id="14" name="Text Placeholder 2">
            <a:extLst>
              <a:ext uri="{FF2B5EF4-FFF2-40B4-BE49-F238E27FC236}">
                <a16:creationId xmlns:a16="http://schemas.microsoft.com/office/drawing/2014/main" id="{9F6EA8AF-1E82-AA4D-9642-AFBE3C21963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DELIVERING DIGITAL-FIRST </a:t>
            </a:r>
            <a:br>
              <a:rPr lang="en-US" sz="1200" b="1" dirty="0">
                <a:solidFill>
                  <a:schemeClr val="accent4"/>
                </a:solidFill>
              </a:rPr>
            </a:br>
            <a:r>
              <a:rPr lang="en-US" sz="1200" b="1" dirty="0">
                <a:solidFill>
                  <a:schemeClr val="accent4"/>
                </a:solidFill>
              </a:rPr>
              <a:t>CUSTOMER CARE</a:t>
            </a:r>
          </a:p>
          <a:p>
            <a:pPr marL="171450" indent="-171450">
              <a:spcBef>
                <a:spcPts val="1000"/>
              </a:spcBef>
              <a:buFont typeface="Wingdings" pitchFamily="2" charset="2"/>
              <a:buChar char="ü"/>
            </a:pPr>
            <a:r>
              <a:rPr lang="en-US" sz="1200" b="1" dirty="0"/>
              <a:t>Primary: contributed content</a:t>
            </a:r>
          </a:p>
        </p:txBody>
      </p:sp>
      <p:pic>
        <p:nvPicPr>
          <p:cNvPr id="15" name="Picture 14">
            <a:extLst>
              <a:ext uri="{FF2B5EF4-FFF2-40B4-BE49-F238E27FC236}">
                <a16:creationId xmlns:a16="http://schemas.microsoft.com/office/drawing/2014/main" id="{ECCB4E44-EC0D-764F-97C0-DB030DBD1F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3261" y="5622291"/>
            <a:ext cx="1713082" cy="378375"/>
          </a:xfrm>
          <a:prstGeom prst="rect">
            <a:avLst/>
          </a:prstGeom>
        </p:spPr>
      </p:pic>
      <p:pic>
        <p:nvPicPr>
          <p:cNvPr id="17" name="Picture 16">
            <a:extLst>
              <a:ext uri="{FF2B5EF4-FFF2-40B4-BE49-F238E27FC236}">
                <a16:creationId xmlns:a16="http://schemas.microsoft.com/office/drawing/2014/main" id="{7EE51964-DDBB-1243-A420-2980482814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4061" y="3746667"/>
            <a:ext cx="1721444" cy="1695751"/>
          </a:xfrm>
          <a:prstGeom prst="rect">
            <a:avLst/>
          </a:prstGeom>
        </p:spPr>
      </p:pic>
      <p:cxnSp>
        <p:nvCxnSpPr>
          <p:cNvPr id="19" name="Straight Connector 18">
            <a:extLst>
              <a:ext uri="{FF2B5EF4-FFF2-40B4-BE49-F238E27FC236}">
                <a16:creationId xmlns:a16="http://schemas.microsoft.com/office/drawing/2014/main" id="{9149DF2A-8BB6-8645-98E9-D7D033E58964}"/>
              </a:ext>
            </a:extLst>
          </p:cNvPr>
          <p:cNvCxnSpPr/>
          <p:nvPr/>
        </p:nvCxnSpPr>
        <p:spPr>
          <a:xfrm>
            <a:off x="797719"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A76C8D-F824-A540-AF64-81505FC65C41}"/>
              </a:ext>
            </a:extLst>
          </p:cNvPr>
          <p:cNvCxnSpPr/>
          <p:nvPr/>
        </p:nvCxnSpPr>
        <p:spPr>
          <a:xfrm>
            <a:off x="3527124"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155B5F-9BA6-554D-A1F2-60DB5CB95E45}"/>
              </a:ext>
            </a:extLst>
          </p:cNvPr>
          <p:cNvCxnSpPr/>
          <p:nvPr/>
        </p:nvCxnSpPr>
        <p:spPr>
          <a:xfrm>
            <a:off x="6287006"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D588E0-F29A-7047-B6FE-28AFF59B5859}"/>
              </a:ext>
            </a:extLst>
          </p:cNvPr>
          <p:cNvCxnSpPr/>
          <p:nvPr/>
        </p:nvCxnSpPr>
        <p:spPr>
          <a:xfrm>
            <a:off x="9016411"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49ED38B-FC08-A44D-BE8E-60BFAFEED4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0004" y="3833105"/>
            <a:ext cx="1721445" cy="905480"/>
          </a:xfrm>
          <a:prstGeom prst="rect">
            <a:avLst/>
          </a:prstGeom>
        </p:spPr>
      </p:pic>
      <p:pic>
        <p:nvPicPr>
          <p:cNvPr id="24" name="Picture 23">
            <a:extLst>
              <a:ext uri="{FF2B5EF4-FFF2-40B4-BE49-F238E27FC236}">
                <a16:creationId xmlns:a16="http://schemas.microsoft.com/office/drawing/2014/main" id="{2F2ACC9D-61A2-DE4A-869C-AE719ED70E1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27124" y="4968415"/>
            <a:ext cx="2048009" cy="912257"/>
          </a:xfrm>
          <a:prstGeom prst="rect">
            <a:avLst/>
          </a:prstGeom>
        </p:spPr>
      </p:pic>
      <p:pic>
        <p:nvPicPr>
          <p:cNvPr id="25" name="Picture 24">
            <a:extLst>
              <a:ext uri="{FF2B5EF4-FFF2-40B4-BE49-F238E27FC236}">
                <a16:creationId xmlns:a16="http://schemas.microsoft.com/office/drawing/2014/main" id="{69D883A2-ECF2-1145-932D-22D24A9139E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495736" y="3833104"/>
            <a:ext cx="1584179" cy="453710"/>
          </a:xfrm>
          <a:prstGeom prst="rect">
            <a:avLst/>
          </a:prstGeom>
        </p:spPr>
      </p:pic>
      <p:pic>
        <p:nvPicPr>
          <p:cNvPr id="27" name="Picture 26">
            <a:extLst>
              <a:ext uri="{FF2B5EF4-FFF2-40B4-BE49-F238E27FC236}">
                <a16:creationId xmlns:a16="http://schemas.microsoft.com/office/drawing/2014/main" id="{F741E8BD-EA29-A047-92C6-BB2A2B507E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36234" y="4369019"/>
            <a:ext cx="1690580" cy="1695751"/>
          </a:xfrm>
          <a:prstGeom prst="rect">
            <a:avLst/>
          </a:prstGeom>
        </p:spPr>
      </p:pic>
      <p:pic>
        <p:nvPicPr>
          <p:cNvPr id="28" name="Picture 27">
            <a:extLst>
              <a:ext uri="{FF2B5EF4-FFF2-40B4-BE49-F238E27FC236}">
                <a16:creationId xmlns:a16="http://schemas.microsoft.com/office/drawing/2014/main" id="{2FA890D2-37C4-F44B-8233-D98518EE11E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512580" y="3746667"/>
            <a:ext cx="1273280" cy="1307588"/>
          </a:xfrm>
          <a:prstGeom prst="rect">
            <a:avLst/>
          </a:prstGeom>
        </p:spPr>
      </p:pic>
      <p:pic>
        <p:nvPicPr>
          <p:cNvPr id="29" name="Picture 28">
            <a:extLst>
              <a:ext uri="{FF2B5EF4-FFF2-40B4-BE49-F238E27FC236}">
                <a16:creationId xmlns:a16="http://schemas.microsoft.com/office/drawing/2014/main" id="{319688BB-9BA1-5E46-8E70-96060E4956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274424" y="5276473"/>
            <a:ext cx="1690580" cy="457054"/>
          </a:xfrm>
          <a:prstGeom prst="rect">
            <a:avLst/>
          </a:prstGeom>
        </p:spPr>
      </p:pic>
      <p:sp>
        <p:nvSpPr>
          <p:cNvPr id="30" name="Rectangle 29">
            <a:extLst>
              <a:ext uri="{FF2B5EF4-FFF2-40B4-BE49-F238E27FC236}">
                <a16:creationId xmlns:a16="http://schemas.microsoft.com/office/drawing/2014/main" id="{684F9912-049B-D647-89D4-97B00C304EA4}"/>
              </a:ext>
            </a:extLst>
          </p:cNvPr>
          <p:cNvSpPr/>
          <p:nvPr/>
        </p:nvSpPr>
        <p:spPr>
          <a:xfrm>
            <a:off x="2947829" y="171647"/>
            <a:ext cx="2347391"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TL themes, targets, and logos for targets</a:t>
            </a:r>
          </a:p>
        </p:txBody>
      </p:sp>
    </p:spTree>
    <p:extLst>
      <p:ext uri="{BB962C8B-B14F-4D97-AF65-F5344CB8AC3E}">
        <p14:creationId xmlns:p14="http://schemas.microsoft.com/office/powerpoint/2010/main" val="1088402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C43ACFD-1A70-6A45-99A6-53AFF10CCD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44579" y="3227617"/>
            <a:ext cx="4112346" cy="2481036"/>
          </a:xfrm>
          <a:prstGeom prst="rect">
            <a:avLst/>
          </a:prstGeom>
        </p:spPr>
      </p:pic>
      <p:pic>
        <p:nvPicPr>
          <p:cNvPr id="28" name="Picture 27">
            <a:extLst>
              <a:ext uri="{FF2B5EF4-FFF2-40B4-BE49-F238E27FC236}">
                <a16:creationId xmlns:a16="http://schemas.microsoft.com/office/drawing/2014/main" id="{A03324DD-A837-664B-8CBA-875DC2252B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67520" y="3225136"/>
            <a:ext cx="4112346" cy="2479822"/>
          </a:xfrm>
          <a:prstGeom prst="rect">
            <a:avLst/>
          </a:prstGeom>
        </p:spPr>
      </p:pic>
      <p:pic>
        <p:nvPicPr>
          <p:cNvPr id="12" name="Picture 11">
            <a:extLst>
              <a:ext uri="{FF2B5EF4-FFF2-40B4-BE49-F238E27FC236}">
                <a16:creationId xmlns:a16="http://schemas.microsoft.com/office/drawing/2014/main" id="{A021ECF4-BB5F-424E-9AFA-262DAFAC42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767521" y="599886"/>
            <a:ext cx="4112346" cy="2479822"/>
          </a:xfrm>
          <a:prstGeom prst="rect">
            <a:avLst/>
          </a:prstGeom>
        </p:spPr>
      </p:pic>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84</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TACTICS </a:t>
            </a:r>
            <a:br>
              <a:rPr lang="en-US" dirty="0"/>
            </a:br>
            <a:r>
              <a:rPr lang="en-US" dirty="0"/>
              <a:t>WE Use</a:t>
            </a:r>
          </a:p>
        </p:txBody>
      </p:sp>
      <p:pic>
        <p:nvPicPr>
          <p:cNvPr id="18" name="Picture 17">
            <a:extLst>
              <a:ext uri="{FF2B5EF4-FFF2-40B4-BE49-F238E27FC236}">
                <a16:creationId xmlns:a16="http://schemas.microsoft.com/office/drawing/2014/main" id="{A9662DE3-437F-4B46-B80D-AEA73AF700D0}"/>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7044578" y="599887"/>
            <a:ext cx="4112346" cy="2473860"/>
          </a:xfrm>
          <a:prstGeom prst="rect">
            <a:avLst/>
          </a:prstGeom>
        </p:spPr>
      </p:pic>
      <p:sp>
        <p:nvSpPr>
          <p:cNvPr id="19" name="Content Placeholder 6">
            <a:extLst>
              <a:ext uri="{FF2B5EF4-FFF2-40B4-BE49-F238E27FC236}">
                <a16:creationId xmlns:a16="http://schemas.microsoft.com/office/drawing/2014/main" id="{38897AC2-4AE0-B444-8DCE-71AB458DC095}"/>
              </a:ext>
            </a:extLst>
          </p:cNvPr>
          <p:cNvSpPr txBox="1">
            <a:spLocks/>
          </p:cNvSpPr>
          <p:nvPr/>
        </p:nvSpPr>
        <p:spPr>
          <a:xfrm>
            <a:off x="7044578" y="3228830"/>
            <a:ext cx="4112346" cy="2479822"/>
          </a:xfrm>
          <a:prstGeom prst="rect">
            <a:avLst/>
          </a:prstGeom>
          <a:solidFill>
            <a:schemeClr val="tx1">
              <a:alpha val="50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Thought Leadership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Opportunities</a:t>
            </a:r>
          </a:p>
        </p:txBody>
      </p:sp>
      <p:sp>
        <p:nvSpPr>
          <p:cNvPr id="23" name="Content Placeholder 6">
            <a:extLst>
              <a:ext uri="{FF2B5EF4-FFF2-40B4-BE49-F238E27FC236}">
                <a16:creationId xmlns:a16="http://schemas.microsoft.com/office/drawing/2014/main" id="{D7D8D218-61C8-9041-A5E9-51A5F6E137F1}"/>
              </a:ext>
            </a:extLst>
          </p:cNvPr>
          <p:cNvSpPr txBox="1">
            <a:spLocks/>
          </p:cNvSpPr>
          <p:nvPr/>
        </p:nvSpPr>
        <p:spPr>
          <a:xfrm>
            <a:off x="7044578"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Utilize original</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data and customers</a:t>
            </a:r>
            <a:endParaRPr lang="en-US" sz="2600" b="1" i="1" dirty="0">
              <a:solidFill>
                <a:schemeClr val="bg1"/>
              </a:solidFill>
              <a:latin typeface="Brandon Grotesque" panose="020B0503020203060202" pitchFamily="34" charset="77"/>
            </a:endParaRPr>
          </a:p>
        </p:txBody>
      </p:sp>
      <p:sp>
        <p:nvSpPr>
          <p:cNvPr id="26" name="Content Placeholder 6">
            <a:extLst>
              <a:ext uri="{FF2B5EF4-FFF2-40B4-BE49-F238E27FC236}">
                <a16:creationId xmlns:a16="http://schemas.microsoft.com/office/drawing/2014/main" id="{D2A6EACE-33ED-9946-A051-8E3CA1ED18B6}"/>
              </a:ext>
            </a:extLst>
          </p:cNvPr>
          <p:cNvSpPr txBox="1">
            <a:spLocks/>
          </p:cNvSpPr>
          <p:nvPr/>
        </p:nvSpPr>
        <p:spPr>
          <a:xfrm>
            <a:off x="2767520" y="3228830"/>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Proactive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
        <p:nvSpPr>
          <p:cNvPr id="27" name="Content Placeholder 6">
            <a:extLst>
              <a:ext uri="{FF2B5EF4-FFF2-40B4-BE49-F238E27FC236}">
                <a16:creationId xmlns:a16="http://schemas.microsoft.com/office/drawing/2014/main" id="{12A03AB5-6E2B-C74D-8675-B39F28F2496B}"/>
              </a:ext>
            </a:extLst>
          </p:cNvPr>
          <p:cNvSpPr txBox="1">
            <a:spLocks/>
          </p:cNvSpPr>
          <p:nvPr/>
        </p:nvSpPr>
        <p:spPr>
          <a:xfrm>
            <a:off x="2767520"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News driven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Tree>
    <p:extLst>
      <p:ext uri="{BB962C8B-B14F-4D97-AF65-F5344CB8AC3E}">
        <p14:creationId xmlns:p14="http://schemas.microsoft.com/office/powerpoint/2010/main" val="1449435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93</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94</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96</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97</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98</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99</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17041</TotalTime>
  <Words>11754</Words>
  <Application>Microsoft Macintosh PowerPoint</Application>
  <PresentationFormat>Widescreen</PresentationFormat>
  <Paragraphs>1411</Paragraphs>
  <Slides>104</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vt:lpstr>
      <vt:lpstr>Baskerville SemiBold</vt:lpstr>
      <vt:lpstr>Brandon Grotesque</vt:lpstr>
      <vt:lpstr>Brandon Grotesque Light</vt:lpstr>
      <vt:lpstr>Calibri</vt:lpstr>
      <vt:lpstr>DIN Condensed</vt:lpstr>
      <vt:lpstr>Helvetica</vt:lpstr>
      <vt:lpstr>Helvetica Neue LT Std 55 Roman</vt:lpstr>
      <vt:lpstr>League Gothic</vt:lpstr>
      <vt:lpstr>Roboto</vt:lpstr>
      <vt:lpstr>Wingdings</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FROM WIRELESS TO FINTECH TO FOOD INNOVATION, WE HELP BUSINESSES WITH TECH AND DATA AT THEIR CORE</vt:lpstr>
      <vt:lpstr>Meet INK’s leadership</vt:lpstr>
      <vt:lpstr>A leader in tech PR        A great place to work</vt:lpstr>
      <vt:lpstr>PowerPoint Presentation</vt:lpstr>
      <vt:lpstr>PowerPoint Presentation</vt:lpstr>
      <vt:lpstr>[key finding]</vt:lpstr>
      <vt:lpstr>Brand thesis </vt:lpstr>
      <vt:lpstr>Program  objectives</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How we bill</vt:lpstr>
      <vt:lpstr>Our Pricing - breakdown of 20K monthly budget</vt:lpstr>
      <vt:lpstr>Our pricing –  COST BREAKDOWN</vt:lpstr>
      <vt:lpstr>Budget AND  SOW Options</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Automated vehicles tech innovation story </vt:lpstr>
      <vt:lpstr>Pitch  angles</vt:lpstr>
      <vt:lpstr>THOUGHT  LEADERSHIP</vt:lpstr>
      <vt:lpstr>Messaging  Workshop</vt:lpstr>
      <vt:lpstr>Repeatable process + Added value</vt:lpstr>
      <vt:lpstr>PowerPoint Presentation</vt:lpstr>
      <vt:lpstr>PowerPoint Presentation</vt:lpstr>
      <vt:lpstr>BRAND  FRAMEWORK</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Pitch  angles</vt:lpstr>
      <vt:lpstr>THOUGHT  LEADERSHIP</vt:lpstr>
      <vt:lpstr>TACTICS  WE Use</vt:lpstr>
      <vt:lpstr>We’re in the Business of Value Creation.</vt:lpstr>
      <vt:lpstr>PowerPoint Presentation</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Karen Tabie</cp:lastModifiedBy>
  <cp:revision>246</cp:revision>
  <cp:lastPrinted>2018-08-30T20:54:15Z</cp:lastPrinted>
  <dcterms:created xsi:type="dcterms:W3CDTF">2019-03-20T18:31:55Z</dcterms:created>
  <dcterms:modified xsi:type="dcterms:W3CDTF">2020-08-03T18:44:41Z</dcterms:modified>
</cp:coreProperties>
</file>